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7199313"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3" autoAdjust="0"/>
    <p:restoredTop sz="94660"/>
  </p:normalViewPr>
  <p:slideViewPr>
    <p:cSldViewPr snapToGrid="0">
      <p:cViewPr varScale="1">
        <p:scale>
          <a:sx n="105" d="100"/>
          <a:sy n="105" d="100"/>
        </p:scale>
        <p:origin x="417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39949" y="1749795"/>
            <a:ext cx="6119416" cy="3722335"/>
          </a:xfrm>
        </p:spPr>
        <p:txBody>
          <a:bodyPr anchor="b"/>
          <a:lstStyle>
            <a:lvl1pPr algn="ctr">
              <a:defRPr sz="4724"/>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4" y="5615678"/>
            <a:ext cx="5399485" cy="2581379"/>
          </a:xfrm>
        </p:spPr>
        <p:txBody>
          <a:bodyPr/>
          <a:lstStyle>
            <a:lvl1pPr marL="0" indent="0" algn="ctr">
              <a:buNone/>
              <a:defRPr sz="1890"/>
            </a:lvl1pPr>
            <a:lvl2pPr marL="359954" indent="0" algn="ctr">
              <a:buNone/>
              <a:defRPr sz="1575"/>
            </a:lvl2pPr>
            <a:lvl3pPr marL="719907" indent="0" algn="ctr">
              <a:buNone/>
              <a:defRPr sz="1417"/>
            </a:lvl3pPr>
            <a:lvl4pPr marL="1079861" indent="0" algn="ctr">
              <a:buNone/>
              <a:defRPr sz="1260"/>
            </a:lvl4pPr>
            <a:lvl5pPr marL="1439814" indent="0" algn="ctr">
              <a:buNone/>
              <a:defRPr sz="1260"/>
            </a:lvl5pPr>
            <a:lvl6pPr marL="1799768" indent="0" algn="ctr">
              <a:buNone/>
              <a:defRPr sz="1260"/>
            </a:lvl6pPr>
            <a:lvl7pPr marL="2159721" indent="0" algn="ctr">
              <a:buNone/>
              <a:defRPr sz="1260"/>
            </a:lvl7pPr>
            <a:lvl8pPr marL="2519675" indent="0" algn="ctr">
              <a:buNone/>
              <a:defRPr sz="1260"/>
            </a:lvl8pPr>
            <a:lvl9pPr marL="2879628" indent="0" algn="ctr">
              <a:buNone/>
              <a:defRPr sz="12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2D25113-1901-48A2-AC2A-82117C1359D3}"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FAF905-970A-451C-A1C0-6ABB8EC76E9F}" type="slidenum">
              <a:rPr kumimoji="1" lang="ja-JP" altLang="en-US" smtClean="0"/>
              <a:t>‹#›</a:t>
            </a:fld>
            <a:endParaRPr kumimoji="1" lang="ja-JP" altLang="en-US"/>
          </a:p>
        </p:txBody>
      </p:sp>
      <p:pic>
        <p:nvPicPr>
          <p:cNvPr id="8" name="図 7" descr="黒い背景と白い文字&#10;&#10;自動的に生成された説明">
            <a:extLst>
              <a:ext uri="{FF2B5EF4-FFF2-40B4-BE49-F238E27FC236}">
                <a16:creationId xmlns:a16="http://schemas.microsoft.com/office/drawing/2014/main" id="{8D8235CF-0814-4DB2-B105-E3D69B1D01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7509" y="10063375"/>
            <a:ext cx="2429769" cy="415594"/>
          </a:xfrm>
          <a:prstGeom prst="rect">
            <a:avLst/>
          </a:prstGeom>
        </p:spPr>
      </p:pic>
    </p:spTree>
    <p:extLst>
      <p:ext uri="{BB962C8B-B14F-4D97-AF65-F5344CB8AC3E}">
        <p14:creationId xmlns:p14="http://schemas.microsoft.com/office/powerpoint/2010/main" val="188411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25113-1901-48A2-AC2A-82117C1359D3}"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FAF905-970A-451C-A1C0-6ABB8EC76E9F}" type="slidenum">
              <a:rPr kumimoji="1" lang="ja-JP" altLang="en-US" smtClean="0"/>
              <a:t>‹#›</a:t>
            </a:fld>
            <a:endParaRPr kumimoji="1" lang="ja-JP" altLang="en-US"/>
          </a:p>
        </p:txBody>
      </p:sp>
    </p:spTree>
    <p:extLst>
      <p:ext uri="{BB962C8B-B14F-4D97-AF65-F5344CB8AC3E}">
        <p14:creationId xmlns:p14="http://schemas.microsoft.com/office/powerpoint/2010/main" val="361504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9" y="569240"/>
            <a:ext cx="1552352"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953" y="569240"/>
            <a:ext cx="4567064"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25113-1901-48A2-AC2A-82117C1359D3}"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FAF905-970A-451C-A1C0-6ABB8EC76E9F}" type="slidenum">
              <a:rPr kumimoji="1" lang="ja-JP" altLang="en-US" smtClean="0"/>
              <a:t>‹#›</a:t>
            </a:fld>
            <a:endParaRPr kumimoji="1" lang="ja-JP" altLang="en-US"/>
          </a:p>
        </p:txBody>
      </p:sp>
    </p:spTree>
    <p:extLst>
      <p:ext uri="{BB962C8B-B14F-4D97-AF65-F5344CB8AC3E}">
        <p14:creationId xmlns:p14="http://schemas.microsoft.com/office/powerpoint/2010/main" val="3707675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25113-1901-48A2-AC2A-82117C1359D3}"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FAF905-970A-451C-A1C0-6ABB8EC76E9F}" type="slidenum">
              <a:rPr kumimoji="1" lang="ja-JP" altLang="en-US" smtClean="0"/>
              <a:t>‹#›</a:t>
            </a:fld>
            <a:endParaRPr kumimoji="1" lang="ja-JP" altLang="en-US"/>
          </a:p>
        </p:txBody>
      </p:sp>
    </p:spTree>
    <p:extLst>
      <p:ext uri="{BB962C8B-B14F-4D97-AF65-F5344CB8AC3E}">
        <p14:creationId xmlns:p14="http://schemas.microsoft.com/office/powerpoint/2010/main" val="2188339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665532"/>
            <a:ext cx="6209407" cy="4447496"/>
          </a:xfrm>
        </p:spPr>
        <p:txBody>
          <a:bodyPr anchor="b"/>
          <a:lstStyle>
            <a:lvl1pPr>
              <a:defRPr sz="472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7155103"/>
            <a:ext cx="6209407" cy="2338833"/>
          </a:xfrm>
        </p:spPr>
        <p:txBody>
          <a:bodyPr/>
          <a:lstStyle>
            <a:lvl1pPr marL="0" indent="0">
              <a:buNone/>
              <a:defRPr sz="1890">
                <a:solidFill>
                  <a:schemeClr val="tx1"/>
                </a:solidFill>
              </a:defRPr>
            </a:lvl1pPr>
            <a:lvl2pPr marL="359954" indent="0">
              <a:buNone/>
              <a:defRPr sz="1575">
                <a:solidFill>
                  <a:schemeClr val="tx1">
                    <a:tint val="75000"/>
                  </a:schemeClr>
                </a:solidFill>
              </a:defRPr>
            </a:lvl2pPr>
            <a:lvl3pPr marL="719907" indent="0">
              <a:buNone/>
              <a:defRPr sz="1417">
                <a:solidFill>
                  <a:schemeClr val="tx1">
                    <a:tint val="75000"/>
                  </a:schemeClr>
                </a:solidFill>
              </a:defRPr>
            </a:lvl3pPr>
            <a:lvl4pPr marL="1079861" indent="0">
              <a:buNone/>
              <a:defRPr sz="1260">
                <a:solidFill>
                  <a:schemeClr val="tx1">
                    <a:tint val="75000"/>
                  </a:schemeClr>
                </a:solidFill>
              </a:defRPr>
            </a:lvl4pPr>
            <a:lvl5pPr marL="1439814" indent="0">
              <a:buNone/>
              <a:defRPr sz="1260">
                <a:solidFill>
                  <a:schemeClr val="tx1">
                    <a:tint val="75000"/>
                  </a:schemeClr>
                </a:solidFill>
              </a:defRPr>
            </a:lvl5pPr>
            <a:lvl6pPr marL="1799768" indent="0">
              <a:buNone/>
              <a:defRPr sz="1260">
                <a:solidFill>
                  <a:schemeClr val="tx1">
                    <a:tint val="75000"/>
                  </a:schemeClr>
                </a:solidFill>
              </a:defRPr>
            </a:lvl6pPr>
            <a:lvl7pPr marL="2159721" indent="0">
              <a:buNone/>
              <a:defRPr sz="1260">
                <a:solidFill>
                  <a:schemeClr val="tx1">
                    <a:tint val="75000"/>
                  </a:schemeClr>
                </a:solidFill>
              </a:defRPr>
            </a:lvl7pPr>
            <a:lvl8pPr marL="2519675" indent="0">
              <a:buNone/>
              <a:defRPr sz="1260">
                <a:solidFill>
                  <a:schemeClr val="tx1">
                    <a:tint val="75000"/>
                  </a:schemeClr>
                </a:solidFill>
              </a:defRPr>
            </a:lvl8pPr>
            <a:lvl9pPr marL="2879628" indent="0">
              <a:buNone/>
              <a:defRPr sz="12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2D25113-1901-48A2-AC2A-82117C1359D3}"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EFAF905-970A-451C-A1C0-6ABB8EC76E9F}" type="slidenum">
              <a:rPr kumimoji="1" lang="ja-JP" altLang="en-US" smtClean="0"/>
              <a:t>‹#›</a:t>
            </a:fld>
            <a:endParaRPr kumimoji="1" lang="ja-JP" altLang="en-US"/>
          </a:p>
        </p:txBody>
      </p:sp>
    </p:spTree>
    <p:extLst>
      <p:ext uri="{BB962C8B-B14F-4D97-AF65-F5344CB8AC3E}">
        <p14:creationId xmlns:p14="http://schemas.microsoft.com/office/powerpoint/2010/main" val="3238044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4953" y="2846200"/>
            <a:ext cx="3059708"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2" y="2846200"/>
            <a:ext cx="3059708"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D25113-1901-48A2-AC2A-82117C1359D3}" type="datetimeFigureOut">
              <a:rPr kumimoji="1" lang="ja-JP" altLang="en-US" smtClean="0"/>
              <a:t>2020/4/22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FAF905-970A-451C-A1C0-6ABB8EC76E9F}" type="slidenum">
              <a:rPr kumimoji="1" lang="ja-JP" altLang="en-US" smtClean="0"/>
              <a:t>‹#›</a:t>
            </a:fld>
            <a:endParaRPr kumimoji="1" lang="ja-JP" altLang="en-US"/>
          </a:p>
        </p:txBody>
      </p:sp>
    </p:spTree>
    <p:extLst>
      <p:ext uri="{BB962C8B-B14F-4D97-AF65-F5344CB8AC3E}">
        <p14:creationId xmlns:p14="http://schemas.microsoft.com/office/powerpoint/2010/main" val="157453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5891" y="569242"/>
            <a:ext cx="6209407"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5891" y="2620980"/>
            <a:ext cx="3045646" cy="1284502"/>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4" name="Content Placeholder 3"/>
          <p:cNvSpPr>
            <a:spLocks noGrp="1"/>
          </p:cNvSpPr>
          <p:nvPr>
            <p:ph sz="half" idx="2"/>
          </p:nvPr>
        </p:nvSpPr>
        <p:spPr>
          <a:xfrm>
            <a:off x="495891" y="3905482"/>
            <a:ext cx="304564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2" y="2620980"/>
            <a:ext cx="3060646" cy="1284502"/>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6" name="Content Placeholder 5"/>
          <p:cNvSpPr>
            <a:spLocks noGrp="1"/>
          </p:cNvSpPr>
          <p:nvPr>
            <p:ph sz="quarter" idx="4"/>
          </p:nvPr>
        </p:nvSpPr>
        <p:spPr>
          <a:xfrm>
            <a:off x="3644652" y="3905482"/>
            <a:ext cx="306064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2D25113-1901-48A2-AC2A-82117C1359D3}" type="datetimeFigureOut">
              <a:rPr kumimoji="1" lang="ja-JP" altLang="en-US" smtClean="0"/>
              <a:t>2020/4/22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EFAF905-970A-451C-A1C0-6ABB8EC76E9F}" type="slidenum">
              <a:rPr kumimoji="1" lang="ja-JP" altLang="en-US" smtClean="0"/>
              <a:t>‹#›</a:t>
            </a:fld>
            <a:endParaRPr kumimoji="1" lang="ja-JP" altLang="en-US"/>
          </a:p>
        </p:txBody>
      </p:sp>
    </p:spTree>
    <p:extLst>
      <p:ext uri="{BB962C8B-B14F-4D97-AF65-F5344CB8AC3E}">
        <p14:creationId xmlns:p14="http://schemas.microsoft.com/office/powerpoint/2010/main" val="1671770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2D25113-1901-48A2-AC2A-82117C1359D3}" type="datetimeFigureOut">
              <a:rPr kumimoji="1" lang="ja-JP" altLang="en-US" smtClean="0"/>
              <a:t>2020/4/22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EFAF905-970A-451C-A1C0-6ABB8EC76E9F}" type="slidenum">
              <a:rPr kumimoji="1" lang="ja-JP" altLang="en-US" smtClean="0"/>
              <a:t>‹#›</a:t>
            </a:fld>
            <a:endParaRPr kumimoji="1" lang="ja-JP" altLang="en-US"/>
          </a:p>
        </p:txBody>
      </p:sp>
    </p:spTree>
    <p:extLst>
      <p:ext uri="{BB962C8B-B14F-4D97-AF65-F5344CB8AC3E}">
        <p14:creationId xmlns:p14="http://schemas.microsoft.com/office/powerpoint/2010/main" val="2098247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25113-1901-48A2-AC2A-82117C1359D3}" type="datetimeFigureOut">
              <a:rPr kumimoji="1" lang="ja-JP" altLang="en-US" smtClean="0"/>
              <a:t>2020/4/22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EFAF905-970A-451C-A1C0-6ABB8EC76E9F}" type="slidenum">
              <a:rPr kumimoji="1" lang="ja-JP" altLang="en-US" smtClean="0"/>
              <a:t>‹#›</a:t>
            </a:fld>
            <a:endParaRPr kumimoji="1" lang="ja-JP" altLang="en-US"/>
          </a:p>
        </p:txBody>
      </p:sp>
    </p:spTree>
    <p:extLst>
      <p:ext uri="{BB962C8B-B14F-4D97-AF65-F5344CB8AC3E}">
        <p14:creationId xmlns:p14="http://schemas.microsoft.com/office/powerpoint/2010/main" val="3192415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5890" y="712788"/>
            <a:ext cx="2321966" cy="2494756"/>
          </a:xfrm>
        </p:spPr>
        <p:txBody>
          <a:bodyPr anchor="b"/>
          <a:lstStyle>
            <a:lvl1pPr>
              <a:defRPr sz="2519"/>
            </a:lvl1pPr>
          </a:lstStyle>
          <a:p>
            <a:r>
              <a:rPr lang="ja-JP" altLang="en-US"/>
              <a:t>マスター タイトルの書式設定</a:t>
            </a:r>
            <a:endParaRPr lang="en-US" dirty="0"/>
          </a:p>
        </p:txBody>
      </p:sp>
      <p:sp>
        <p:nvSpPr>
          <p:cNvPr id="3" name="Content Placeholder 2"/>
          <p:cNvSpPr>
            <a:spLocks noGrp="1"/>
          </p:cNvSpPr>
          <p:nvPr>
            <p:ph idx="1"/>
          </p:nvPr>
        </p:nvSpPr>
        <p:spPr>
          <a:xfrm>
            <a:off x="3060646" y="1539425"/>
            <a:ext cx="3644652" cy="7598117"/>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5890" y="3207544"/>
            <a:ext cx="2321966" cy="5942372"/>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D25113-1901-48A2-AC2A-82117C1359D3}" type="datetimeFigureOut">
              <a:rPr kumimoji="1" lang="ja-JP" altLang="en-US" smtClean="0"/>
              <a:t>2020/4/22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FAF905-970A-451C-A1C0-6ABB8EC76E9F}" type="slidenum">
              <a:rPr kumimoji="1" lang="ja-JP" altLang="en-US" smtClean="0"/>
              <a:t>‹#›</a:t>
            </a:fld>
            <a:endParaRPr kumimoji="1" lang="ja-JP" altLang="en-US"/>
          </a:p>
        </p:txBody>
      </p:sp>
    </p:spTree>
    <p:extLst>
      <p:ext uri="{BB962C8B-B14F-4D97-AF65-F5344CB8AC3E}">
        <p14:creationId xmlns:p14="http://schemas.microsoft.com/office/powerpoint/2010/main" val="12082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5890" y="712788"/>
            <a:ext cx="2321966" cy="2494756"/>
          </a:xfrm>
        </p:spPr>
        <p:txBody>
          <a:bodyPr anchor="b"/>
          <a:lstStyle>
            <a:lvl1pPr>
              <a:defRPr sz="251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60646" y="1539425"/>
            <a:ext cx="3644652" cy="7598117"/>
          </a:xfrm>
        </p:spPr>
        <p:txBody>
          <a:bodyPr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5890" y="3207544"/>
            <a:ext cx="2321966" cy="5942372"/>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D25113-1901-48A2-AC2A-82117C1359D3}" type="datetimeFigureOut">
              <a:rPr kumimoji="1" lang="ja-JP" altLang="en-US" smtClean="0"/>
              <a:t>2020/4/22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EFAF905-970A-451C-A1C0-6ABB8EC76E9F}" type="slidenum">
              <a:rPr kumimoji="1" lang="ja-JP" altLang="en-US" smtClean="0"/>
              <a:t>‹#›</a:t>
            </a:fld>
            <a:endParaRPr kumimoji="1" lang="ja-JP" altLang="en-US"/>
          </a:p>
        </p:txBody>
      </p:sp>
    </p:spTree>
    <p:extLst>
      <p:ext uri="{BB962C8B-B14F-4D97-AF65-F5344CB8AC3E}">
        <p14:creationId xmlns:p14="http://schemas.microsoft.com/office/powerpoint/2010/main" val="3499249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953" y="569242"/>
            <a:ext cx="6209407"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4953" y="2846200"/>
            <a:ext cx="6209407" cy="6783857"/>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494953" y="9909729"/>
            <a:ext cx="1619845" cy="569240"/>
          </a:xfrm>
          <a:prstGeom prst="rect">
            <a:avLst/>
          </a:prstGeom>
        </p:spPr>
        <p:txBody>
          <a:bodyPr vert="horz" lIns="91440" tIns="45720" rIns="91440" bIns="45720" rtlCol="0" anchor="ctr"/>
          <a:lstStyle>
            <a:lvl1pPr algn="l">
              <a:defRPr sz="945">
                <a:solidFill>
                  <a:schemeClr val="tx1">
                    <a:tint val="75000"/>
                  </a:schemeClr>
                </a:solidFill>
                <a:ea typeface="BIZ UDP明朝 Medium" panose="02020500000000000000" pitchFamily="18" charset="-128"/>
              </a:defRPr>
            </a:lvl1pPr>
          </a:lstStyle>
          <a:p>
            <a:fld id="{22D25113-1901-48A2-AC2A-82117C1359D3}" type="datetimeFigureOut">
              <a:rPr kumimoji="1" lang="ja-JP" altLang="en-US" smtClean="0"/>
              <a:pPr/>
              <a:t>2020/4/22</a:t>
            </a:fld>
            <a:endParaRPr kumimoji="1" lang="ja-JP" altLang="en-US" dirty="0"/>
          </a:p>
        </p:txBody>
      </p:sp>
      <p:sp>
        <p:nvSpPr>
          <p:cNvPr id="5" name="Footer Placeholder 4"/>
          <p:cNvSpPr>
            <a:spLocks noGrp="1"/>
          </p:cNvSpPr>
          <p:nvPr>
            <p:ph type="ftr" sz="quarter" idx="3"/>
          </p:nvPr>
        </p:nvSpPr>
        <p:spPr>
          <a:xfrm>
            <a:off x="2384773" y="9909729"/>
            <a:ext cx="2429768" cy="569240"/>
          </a:xfrm>
          <a:prstGeom prst="rect">
            <a:avLst/>
          </a:prstGeom>
        </p:spPr>
        <p:txBody>
          <a:bodyPr vert="horz" lIns="91440" tIns="45720" rIns="91440" bIns="45720" rtlCol="0" anchor="ctr"/>
          <a:lstStyle>
            <a:lvl1pPr algn="ctr">
              <a:defRPr sz="945">
                <a:solidFill>
                  <a:schemeClr val="tx1">
                    <a:tint val="75000"/>
                  </a:schemeClr>
                </a:solidFill>
                <a:ea typeface="BIZ UDP明朝 Medium" panose="02020500000000000000" pitchFamily="18" charset="-128"/>
              </a:defRPr>
            </a:lvl1pPr>
          </a:lstStyle>
          <a:p>
            <a:endParaRPr kumimoji="1" lang="ja-JP" altLang="en-US" dirty="0"/>
          </a:p>
        </p:txBody>
      </p:sp>
      <p:sp>
        <p:nvSpPr>
          <p:cNvPr id="6" name="Slide Number Placeholder 5"/>
          <p:cNvSpPr>
            <a:spLocks noGrp="1"/>
          </p:cNvSpPr>
          <p:nvPr>
            <p:ph type="sldNum" sz="quarter" idx="4"/>
          </p:nvPr>
        </p:nvSpPr>
        <p:spPr>
          <a:xfrm>
            <a:off x="5084515" y="9909729"/>
            <a:ext cx="1619845" cy="569240"/>
          </a:xfrm>
          <a:prstGeom prst="rect">
            <a:avLst/>
          </a:prstGeom>
        </p:spPr>
        <p:txBody>
          <a:bodyPr vert="horz" lIns="91440" tIns="45720" rIns="91440" bIns="45720" rtlCol="0" anchor="ctr"/>
          <a:lstStyle>
            <a:lvl1pPr algn="r">
              <a:defRPr sz="945">
                <a:solidFill>
                  <a:schemeClr val="tx1">
                    <a:tint val="75000"/>
                  </a:schemeClr>
                </a:solidFill>
                <a:ea typeface="BIZ UDP明朝 Medium" panose="02020500000000000000" pitchFamily="18" charset="-128"/>
              </a:defRPr>
            </a:lvl1pPr>
          </a:lstStyle>
          <a:p>
            <a:fld id="{6EFAF905-970A-451C-A1C0-6ABB8EC76E9F}" type="slidenum">
              <a:rPr kumimoji="1" lang="ja-JP" altLang="en-US" smtClean="0"/>
              <a:pPr/>
              <a:t>‹#›</a:t>
            </a:fld>
            <a:endParaRPr kumimoji="1" lang="ja-JP" altLang="en-US" dirty="0"/>
          </a:p>
        </p:txBody>
      </p:sp>
    </p:spTree>
    <p:extLst>
      <p:ext uri="{BB962C8B-B14F-4D97-AF65-F5344CB8AC3E}">
        <p14:creationId xmlns:p14="http://schemas.microsoft.com/office/powerpoint/2010/main" val="40696473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719907" rtl="0" eaLnBrk="1" latinLnBrk="0" hangingPunct="1">
        <a:lnSpc>
          <a:spcPct val="90000"/>
        </a:lnSpc>
        <a:spcBef>
          <a:spcPct val="0"/>
        </a:spcBef>
        <a:buNone/>
        <a:defRPr kumimoji="1" sz="3464" kern="1200">
          <a:solidFill>
            <a:schemeClr val="tx1"/>
          </a:solidFill>
          <a:latin typeface="+mj-lt"/>
          <a:ea typeface="+mj-ea"/>
          <a:cs typeface="+mj-cs"/>
        </a:defRPr>
      </a:lvl1pPr>
    </p:titleStyle>
    <p:bodyStyle>
      <a:lvl1pPr marL="179977" indent="-179977" algn="l" defTabSz="719907" rtl="0" eaLnBrk="1" latinLnBrk="0" hangingPunct="1">
        <a:lnSpc>
          <a:spcPct val="90000"/>
        </a:lnSpc>
        <a:spcBef>
          <a:spcPts val="787"/>
        </a:spcBef>
        <a:buFont typeface="Arial" panose="020B0604020202020204" pitchFamily="34" charset="0"/>
        <a:buChar char="•"/>
        <a:defRPr kumimoji="1" sz="2204" kern="1200">
          <a:solidFill>
            <a:schemeClr val="tx1"/>
          </a:solidFill>
          <a:latin typeface="+mn-lt"/>
          <a:ea typeface="BIZ UDP明朝 Medium" panose="02020500000000000000" pitchFamily="18" charset="-128"/>
          <a:cs typeface="+mn-cs"/>
        </a:defRPr>
      </a:lvl1pPr>
      <a:lvl2pPr marL="539930" indent="-179977" algn="l" defTabSz="719907" rtl="0" eaLnBrk="1" latinLnBrk="0" hangingPunct="1">
        <a:lnSpc>
          <a:spcPct val="90000"/>
        </a:lnSpc>
        <a:spcBef>
          <a:spcPts val="394"/>
        </a:spcBef>
        <a:buFont typeface="Arial" panose="020B0604020202020204" pitchFamily="34" charset="0"/>
        <a:buChar char="•"/>
        <a:defRPr kumimoji="1" sz="1890" kern="1200">
          <a:solidFill>
            <a:schemeClr val="tx1"/>
          </a:solidFill>
          <a:latin typeface="+mn-lt"/>
          <a:ea typeface="BIZ UDP明朝 Medium" panose="02020500000000000000" pitchFamily="18" charset="-128"/>
          <a:cs typeface="+mn-cs"/>
        </a:defRPr>
      </a:lvl2pPr>
      <a:lvl3pPr marL="899884" indent="-179977" algn="l" defTabSz="719907" rtl="0" eaLnBrk="1" latinLnBrk="0" hangingPunct="1">
        <a:lnSpc>
          <a:spcPct val="90000"/>
        </a:lnSpc>
        <a:spcBef>
          <a:spcPts val="394"/>
        </a:spcBef>
        <a:buFont typeface="Arial" panose="020B0604020202020204" pitchFamily="34" charset="0"/>
        <a:buChar char="•"/>
        <a:defRPr kumimoji="1" sz="1575" kern="1200">
          <a:solidFill>
            <a:schemeClr val="tx1"/>
          </a:solidFill>
          <a:latin typeface="+mn-lt"/>
          <a:ea typeface="BIZ UDP明朝 Medium" panose="02020500000000000000" pitchFamily="18" charset="-128"/>
          <a:cs typeface="+mn-cs"/>
        </a:defRPr>
      </a:lvl3pPr>
      <a:lvl4pPr marL="1259837"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BIZ UDP明朝 Medium" panose="02020500000000000000" pitchFamily="18" charset="-128"/>
          <a:cs typeface="+mn-cs"/>
        </a:defRPr>
      </a:lvl4pPr>
      <a:lvl5pPr marL="1619791"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BIZ UDP明朝 Medium" panose="02020500000000000000" pitchFamily="18" charset="-128"/>
          <a:cs typeface="+mn-cs"/>
        </a:defRPr>
      </a:lvl5pPr>
      <a:lvl6pPr marL="197974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6pPr>
      <a:lvl7pPr marL="2339698"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7pPr>
      <a:lvl8pPr marL="2699652"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8pPr>
      <a:lvl9pPr marL="305960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30A8F2-E23D-4C8F-8238-BB39CDD385E2}"/>
              </a:ext>
            </a:extLst>
          </p:cNvPr>
          <p:cNvSpPr>
            <a:spLocks noGrp="1"/>
          </p:cNvSpPr>
          <p:nvPr>
            <p:ph type="ctrTitle"/>
          </p:nvPr>
        </p:nvSpPr>
        <p:spPr>
          <a:xfrm>
            <a:off x="539948" y="1253547"/>
            <a:ext cx="6119416" cy="571352"/>
          </a:xfrm>
        </p:spPr>
        <p:txBody>
          <a:bodyPr anchor="ctr">
            <a:normAutofit/>
          </a:bodyPr>
          <a:lstStyle/>
          <a:p>
            <a:r>
              <a:rPr kumimoji="1" lang="ja-JP" altLang="en-US" sz="3200" b="1" dirty="0">
                <a:ea typeface="BIZ UDP明朝 Medium" panose="02020500000000000000" pitchFamily="18" charset="-128"/>
              </a:rPr>
              <a:t>弁護士費用のご案内</a:t>
            </a:r>
          </a:p>
        </p:txBody>
      </p:sp>
      <p:sp>
        <p:nvSpPr>
          <p:cNvPr id="10" name="テキスト ボックス 9">
            <a:extLst>
              <a:ext uri="{FF2B5EF4-FFF2-40B4-BE49-F238E27FC236}">
                <a16:creationId xmlns:a16="http://schemas.microsoft.com/office/drawing/2014/main" id="{5601F65C-EB72-44A2-A866-C6B80F6EC744}"/>
              </a:ext>
            </a:extLst>
          </p:cNvPr>
          <p:cNvSpPr txBox="1"/>
          <p:nvPr/>
        </p:nvSpPr>
        <p:spPr>
          <a:xfrm>
            <a:off x="539948" y="1977663"/>
            <a:ext cx="6119416" cy="1200329"/>
          </a:xfrm>
          <a:prstGeom prst="rect">
            <a:avLst/>
          </a:prstGeom>
          <a:noFill/>
        </p:spPr>
        <p:txBody>
          <a:bodyPr wrap="square" rtlCol="0">
            <a:spAutoFit/>
          </a:bodyPr>
          <a:lstStyle/>
          <a:p>
            <a:r>
              <a:rPr kumimoji="1" lang="ja-JP" altLang="en-US" sz="1200" dirty="0">
                <a:ea typeface="BIZ UDP明朝 Medium" panose="02020500000000000000" pitchFamily="18" charset="-128"/>
              </a:rPr>
              <a:t>１．下記料金にはいずれも別途消費税がかかります。</a:t>
            </a:r>
            <a:endParaRPr kumimoji="1" lang="en-US" altLang="ja-JP" sz="1200" dirty="0">
              <a:ea typeface="BIZ UDP明朝 Medium" panose="02020500000000000000" pitchFamily="18" charset="-128"/>
            </a:endParaRPr>
          </a:p>
          <a:p>
            <a:r>
              <a:rPr kumimoji="1" lang="ja-JP" altLang="en-US" sz="1200" dirty="0">
                <a:ea typeface="BIZ UDP明朝 Medium" panose="02020500000000000000" pitchFamily="18" charset="-128"/>
              </a:rPr>
              <a:t>２．下記基準は、いずれも標準的な事件の場合の基準であり、事件の複雑・難度により加算する場合があります。</a:t>
            </a:r>
            <a:endParaRPr kumimoji="1" lang="en-US" altLang="ja-JP" sz="1200" dirty="0">
              <a:ea typeface="BIZ UDP明朝 Medium" panose="02020500000000000000" pitchFamily="18" charset="-128"/>
            </a:endParaRPr>
          </a:p>
          <a:p>
            <a:r>
              <a:rPr kumimoji="1" lang="ja-JP" altLang="en-US" sz="1200" dirty="0">
                <a:ea typeface="BIZ UDP明朝 Medium" panose="02020500000000000000" pitchFamily="18" charset="-128"/>
              </a:rPr>
              <a:t>３．下記基準に記載がない類型の事件についても、ご相談内容に応じてお見積りを差し上げますので、お気軽にお申し付けください。</a:t>
            </a:r>
            <a:endParaRPr kumimoji="1" lang="en-US" altLang="ja-JP" sz="1200" dirty="0">
              <a:ea typeface="BIZ UDP明朝 Medium" panose="02020500000000000000" pitchFamily="18" charset="-128"/>
            </a:endParaRPr>
          </a:p>
          <a:p>
            <a:r>
              <a:rPr kumimoji="1" lang="ja-JP" altLang="en-US" sz="1200" dirty="0">
                <a:ea typeface="BIZ UDP明朝 Medium" panose="02020500000000000000" pitchFamily="18" charset="-128"/>
              </a:rPr>
              <a:t>（２０２０年４月２２日改定）</a:t>
            </a:r>
          </a:p>
        </p:txBody>
      </p:sp>
      <p:graphicFrame>
        <p:nvGraphicFramePr>
          <p:cNvPr id="11" name="表 11">
            <a:extLst>
              <a:ext uri="{FF2B5EF4-FFF2-40B4-BE49-F238E27FC236}">
                <a16:creationId xmlns:a16="http://schemas.microsoft.com/office/drawing/2014/main" id="{9E4BEA09-137C-47A4-B5FF-DCE3A251E5D3}"/>
              </a:ext>
            </a:extLst>
          </p:cNvPr>
          <p:cNvGraphicFramePr>
            <a:graphicFrameLocks noGrp="1"/>
          </p:cNvGraphicFramePr>
          <p:nvPr>
            <p:extLst>
              <p:ext uri="{D42A27DB-BD31-4B8C-83A1-F6EECF244321}">
                <p14:modId xmlns:p14="http://schemas.microsoft.com/office/powerpoint/2010/main" val="482093783"/>
              </p:ext>
            </p:extLst>
          </p:nvPr>
        </p:nvGraphicFramePr>
        <p:xfrm>
          <a:off x="539948" y="4439073"/>
          <a:ext cx="6119416" cy="2160000"/>
        </p:xfrm>
        <a:graphic>
          <a:graphicData uri="http://schemas.openxmlformats.org/drawingml/2006/table">
            <a:tbl>
              <a:tblPr firstRow="1" bandRow="1">
                <a:tableStyleId>{69012ECD-51FC-41F1-AA8D-1B2483CD663E}</a:tableStyleId>
              </a:tblPr>
              <a:tblGrid>
                <a:gridCol w="3059708">
                  <a:extLst>
                    <a:ext uri="{9D8B030D-6E8A-4147-A177-3AD203B41FA5}">
                      <a16:colId xmlns:a16="http://schemas.microsoft.com/office/drawing/2014/main" val="1149999001"/>
                    </a:ext>
                  </a:extLst>
                </a:gridCol>
                <a:gridCol w="3059708">
                  <a:extLst>
                    <a:ext uri="{9D8B030D-6E8A-4147-A177-3AD203B41FA5}">
                      <a16:colId xmlns:a16="http://schemas.microsoft.com/office/drawing/2014/main" val="2237808212"/>
                    </a:ext>
                  </a:extLst>
                </a:gridCol>
              </a:tblGrid>
              <a:tr h="540000">
                <a:tc gridSpan="2">
                  <a:txBody>
                    <a:bodyPr/>
                    <a:lstStyle/>
                    <a:p>
                      <a:pPr algn="ctr"/>
                      <a:r>
                        <a:rPr kumimoji="1" lang="ja-JP" altLang="en-US" sz="1400" dirty="0">
                          <a:ea typeface="BIZ UDP明朝 Medium" panose="02020500000000000000" pitchFamily="18" charset="-128"/>
                        </a:rPr>
                        <a:t>法律相談料</a:t>
                      </a:r>
                    </a:p>
                  </a:txBody>
                  <a:tcPr anchor="ctr"/>
                </a:tc>
                <a:tc hMerge="1">
                  <a:txBody>
                    <a:bodyPr/>
                    <a:lstStyle/>
                    <a:p>
                      <a:endParaRPr kumimoji="1" lang="ja-JP" altLang="en-US" dirty="0"/>
                    </a:p>
                  </a:txBody>
                  <a:tcPr/>
                </a:tc>
                <a:extLst>
                  <a:ext uri="{0D108BD9-81ED-4DB2-BD59-A6C34878D82A}">
                    <a16:rowId xmlns:a16="http://schemas.microsoft.com/office/drawing/2014/main" val="721157682"/>
                  </a:ext>
                </a:extLst>
              </a:tr>
              <a:tr h="540000">
                <a:tc>
                  <a:txBody>
                    <a:bodyPr/>
                    <a:lstStyle/>
                    <a:p>
                      <a:r>
                        <a:rPr kumimoji="1" lang="ja-JP" altLang="en-US" sz="1200" dirty="0">
                          <a:ea typeface="BIZ UDP明朝 Medium" panose="02020500000000000000" pitchFamily="18" charset="-128"/>
                        </a:rPr>
                        <a:t>平日日中</a:t>
                      </a:r>
                    </a:p>
                  </a:txBody>
                  <a:tcPr anchor="ctr"/>
                </a:tc>
                <a:tc>
                  <a:txBody>
                    <a:bodyPr/>
                    <a:lstStyle/>
                    <a:p>
                      <a:pPr algn="r"/>
                      <a:r>
                        <a:rPr kumimoji="1" lang="ja-JP" altLang="en-US" sz="1200" dirty="0">
                          <a:ea typeface="BIZ UDP明朝 Medium" panose="02020500000000000000" pitchFamily="18" charset="-128"/>
                        </a:rPr>
                        <a:t>５０００円</a:t>
                      </a:r>
                    </a:p>
                  </a:txBody>
                  <a:tcPr anchor="ctr"/>
                </a:tc>
                <a:extLst>
                  <a:ext uri="{0D108BD9-81ED-4DB2-BD59-A6C34878D82A}">
                    <a16:rowId xmlns:a16="http://schemas.microsoft.com/office/drawing/2014/main" val="2147809269"/>
                  </a:ext>
                </a:extLst>
              </a:tr>
              <a:tr h="540000">
                <a:tc>
                  <a:txBody>
                    <a:bodyPr/>
                    <a:lstStyle/>
                    <a:p>
                      <a:r>
                        <a:rPr kumimoji="1" lang="ja-JP" altLang="en-US" sz="1200" dirty="0">
                          <a:ea typeface="BIZ UDP明朝 Medium" panose="02020500000000000000" pitchFamily="18" charset="-128"/>
                        </a:rPr>
                        <a:t>夜間・土曜</a:t>
                      </a:r>
                    </a:p>
                  </a:txBody>
                  <a:tcPr anchor="ctr"/>
                </a:tc>
                <a:tc>
                  <a:txBody>
                    <a:bodyPr/>
                    <a:lstStyle/>
                    <a:p>
                      <a:pPr algn="r"/>
                      <a:r>
                        <a:rPr kumimoji="1" lang="ja-JP" altLang="en-US" sz="1200" dirty="0">
                          <a:ea typeface="BIZ UDP明朝 Medium" panose="02020500000000000000" pitchFamily="18" charset="-128"/>
                        </a:rPr>
                        <a:t>６０００円</a:t>
                      </a:r>
                    </a:p>
                  </a:txBody>
                  <a:tcPr anchor="ctr"/>
                </a:tc>
                <a:extLst>
                  <a:ext uri="{0D108BD9-81ED-4DB2-BD59-A6C34878D82A}">
                    <a16:rowId xmlns:a16="http://schemas.microsoft.com/office/drawing/2014/main" val="2837840074"/>
                  </a:ext>
                </a:extLst>
              </a:tr>
              <a:tr h="540000">
                <a:tc>
                  <a:txBody>
                    <a:bodyPr/>
                    <a:lstStyle/>
                    <a:p>
                      <a:r>
                        <a:rPr kumimoji="1" lang="ja-JP" altLang="en-US" sz="1200" dirty="0">
                          <a:ea typeface="BIZ UDP明朝 Medium" panose="02020500000000000000" pitchFamily="18" charset="-128"/>
                        </a:rPr>
                        <a:t>相続・交通事故被害</a:t>
                      </a:r>
                    </a:p>
                  </a:txBody>
                  <a:tcPr anchor="ctr"/>
                </a:tc>
                <a:tc>
                  <a:txBody>
                    <a:bodyPr/>
                    <a:lstStyle/>
                    <a:p>
                      <a:pPr algn="r"/>
                      <a:r>
                        <a:rPr kumimoji="1" lang="ja-JP" altLang="en-US" sz="1200" dirty="0">
                          <a:ea typeface="BIZ UDP明朝 Medium" panose="02020500000000000000" pitchFamily="18" charset="-128"/>
                        </a:rPr>
                        <a:t>初回１時間無料</a:t>
                      </a:r>
                    </a:p>
                  </a:txBody>
                  <a:tcPr anchor="ctr"/>
                </a:tc>
                <a:extLst>
                  <a:ext uri="{0D108BD9-81ED-4DB2-BD59-A6C34878D82A}">
                    <a16:rowId xmlns:a16="http://schemas.microsoft.com/office/drawing/2014/main" val="1486432650"/>
                  </a:ext>
                </a:extLst>
              </a:tr>
            </a:tbl>
          </a:graphicData>
        </a:graphic>
      </p:graphicFrame>
      <p:graphicFrame>
        <p:nvGraphicFramePr>
          <p:cNvPr id="13" name="表 13">
            <a:extLst>
              <a:ext uri="{FF2B5EF4-FFF2-40B4-BE49-F238E27FC236}">
                <a16:creationId xmlns:a16="http://schemas.microsoft.com/office/drawing/2014/main" id="{2F1B10D1-9100-49FE-9907-EF497F700A01}"/>
              </a:ext>
            </a:extLst>
          </p:cNvPr>
          <p:cNvGraphicFramePr>
            <a:graphicFrameLocks noGrp="1"/>
          </p:cNvGraphicFramePr>
          <p:nvPr>
            <p:extLst>
              <p:ext uri="{D42A27DB-BD31-4B8C-83A1-F6EECF244321}">
                <p14:modId xmlns:p14="http://schemas.microsoft.com/office/powerpoint/2010/main" val="809759752"/>
              </p:ext>
            </p:extLst>
          </p:nvPr>
        </p:nvGraphicFramePr>
        <p:xfrm>
          <a:off x="539948" y="6909328"/>
          <a:ext cx="6119416" cy="1620000"/>
        </p:xfrm>
        <a:graphic>
          <a:graphicData uri="http://schemas.openxmlformats.org/drawingml/2006/table">
            <a:tbl>
              <a:tblPr firstRow="1" bandRow="1">
                <a:tableStyleId>{69012ECD-51FC-41F1-AA8D-1B2483CD663E}</a:tableStyleId>
              </a:tblPr>
              <a:tblGrid>
                <a:gridCol w="3059708">
                  <a:extLst>
                    <a:ext uri="{9D8B030D-6E8A-4147-A177-3AD203B41FA5}">
                      <a16:colId xmlns:a16="http://schemas.microsoft.com/office/drawing/2014/main" val="4145202241"/>
                    </a:ext>
                  </a:extLst>
                </a:gridCol>
                <a:gridCol w="3059708">
                  <a:extLst>
                    <a:ext uri="{9D8B030D-6E8A-4147-A177-3AD203B41FA5}">
                      <a16:colId xmlns:a16="http://schemas.microsoft.com/office/drawing/2014/main" val="2880999705"/>
                    </a:ext>
                  </a:extLst>
                </a:gridCol>
              </a:tblGrid>
              <a:tr h="540000">
                <a:tc gridSpan="2">
                  <a:txBody>
                    <a:bodyPr/>
                    <a:lstStyle/>
                    <a:p>
                      <a:pPr algn="ctr"/>
                      <a:r>
                        <a:rPr kumimoji="1" lang="ja-JP" altLang="en-US" sz="1400" dirty="0">
                          <a:ea typeface="BIZ UDP明朝 Medium" panose="02020500000000000000" pitchFamily="18" charset="-128"/>
                        </a:rPr>
                        <a:t>法律顧問契約</a:t>
                      </a:r>
                    </a:p>
                  </a:txBody>
                  <a:tcPr anchor="ctr"/>
                </a:tc>
                <a:tc hMerge="1">
                  <a:txBody>
                    <a:bodyPr/>
                    <a:lstStyle/>
                    <a:p>
                      <a:endParaRPr kumimoji="1" lang="ja-JP" altLang="en-US" dirty="0"/>
                    </a:p>
                  </a:txBody>
                  <a:tcPr/>
                </a:tc>
                <a:extLst>
                  <a:ext uri="{0D108BD9-81ED-4DB2-BD59-A6C34878D82A}">
                    <a16:rowId xmlns:a16="http://schemas.microsoft.com/office/drawing/2014/main" val="1293402446"/>
                  </a:ext>
                </a:extLst>
              </a:tr>
              <a:tr h="540000">
                <a:tc>
                  <a:txBody>
                    <a:bodyPr/>
                    <a:lstStyle/>
                    <a:p>
                      <a:r>
                        <a:rPr kumimoji="1" lang="ja-JP" altLang="en-US" sz="1200" dirty="0">
                          <a:ea typeface="BIZ UDP明朝 Medium" panose="02020500000000000000" pitchFamily="18" charset="-128"/>
                        </a:rPr>
                        <a:t>法人・個人事業主の方</a:t>
                      </a:r>
                    </a:p>
                  </a:txBody>
                  <a:tcPr anchor="ctr"/>
                </a:tc>
                <a:tc>
                  <a:txBody>
                    <a:bodyPr/>
                    <a:lstStyle/>
                    <a:p>
                      <a:pPr algn="r"/>
                      <a:r>
                        <a:rPr kumimoji="1" lang="ja-JP" altLang="en-US" sz="1200" dirty="0">
                          <a:ea typeface="BIZ UDP明朝 Medium" panose="02020500000000000000" pitchFamily="18" charset="-128"/>
                        </a:rPr>
                        <a:t>月額５万円～</a:t>
                      </a:r>
                    </a:p>
                  </a:txBody>
                  <a:tcPr anchor="ctr"/>
                </a:tc>
                <a:extLst>
                  <a:ext uri="{0D108BD9-81ED-4DB2-BD59-A6C34878D82A}">
                    <a16:rowId xmlns:a16="http://schemas.microsoft.com/office/drawing/2014/main" val="1299226741"/>
                  </a:ext>
                </a:extLst>
              </a:tr>
              <a:tr h="540000">
                <a:tc>
                  <a:txBody>
                    <a:bodyPr/>
                    <a:lstStyle/>
                    <a:p>
                      <a:r>
                        <a:rPr kumimoji="1" lang="ja-JP" altLang="en-US" sz="1200" dirty="0">
                          <a:ea typeface="BIZ UDP明朝 Medium" panose="02020500000000000000" pitchFamily="18" charset="-128"/>
                        </a:rPr>
                        <a:t>事業主以外の個人の方</a:t>
                      </a:r>
                    </a:p>
                  </a:txBody>
                  <a:tcPr anchor="ctr"/>
                </a:tc>
                <a:tc>
                  <a:txBody>
                    <a:bodyPr/>
                    <a:lstStyle/>
                    <a:p>
                      <a:pPr algn="r"/>
                      <a:r>
                        <a:rPr kumimoji="1" lang="ja-JP" altLang="en-US" sz="1200" dirty="0">
                          <a:ea typeface="BIZ UDP明朝 Medium" panose="02020500000000000000" pitchFamily="18" charset="-128"/>
                        </a:rPr>
                        <a:t>月額１万円～</a:t>
                      </a:r>
                    </a:p>
                  </a:txBody>
                  <a:tcPr anchor="ctr"/>
                </a:tc>
                <a:extLst>
                  <a:ext uri="{0D108BD9-81ED-4DB2-BD59-A6C34878D82A}">
                    <a16:rowId xmlns:a16="http://schemas.microsoft.com/office/drawing/2014/main" val="409290735"/>
                  </a:ext>
                </a:extLst>
              </a:tr>
            </a:tbl>
          </a:graphicData>
        </a:graphic>
      </p:graphicFrame>
      <p:sp>
        <p:nvSpPr>
          <p:cNvPr id="18" name="テキスト ボックス 17">
            <a:extLst>
              <a:ext uri="{FF2B5EF4-FFF2-40B4-BE49-F238E27FC236}">
                <a16:creationId xmlns:a16="http://schemas.microsoft.com/office/drawing/2014/main" id="{21DDFB19-2498-4CEA-9747-34D20F222BBC}"/>
              </a:ext>
            </a:extLst>
          </p:cNvPr>
          <p:cNvSpPr txBox="1"/>
          <p:nvPr/>
        </p:nvSpPr>
        <p:spPr>
          <a:xfrm>
            <a:off x="539948" y="3423090"/>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法律相談・法律顧問契約の費用</a:t>
            </a:r>
          </a:p>
        </p:txBody>
      </p:sp>
    </p:spTree>
    <p:extLst>
      <p:ext uri="{BB962C8B-B14F-4D97-AF65-F5344CB8AC3E}">
        <p14:creationId xmlns:p14="http://schemas.microsoft.com/office/powerpoint/2010/main" val="4096295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5">
            <a:extLst>
              <a:ext uri="{FF2B5EF4-FFF2-40B4-BE49-F238E27FC236}">
                <a16:creationId xmlns:a16="http://schemas.microsoft.com/office/drawing/2014/main" id="{C6273D09-C5FD-47A3-BF9A-B4728FA1C1BB}"/>
              </a:ext>
            </a:extLst>
          </p:cNvPr>
          <p:cNvGraphicFramePr>
            <a:graphicFrameLocks noGrp="1"/>
          </p:cNvGraphicFramePr>
          <p:nvPr>
            <p:extLst>
              <p:ext uri="{D42A27DB-BD31-4B8C-83A1-F6EECF244321}">
                <p14:modId xmlns:p14="http://schemas.microsoft.com/office/powerpoint/2010/main" val="2730049899"/>
              </p:ext>
            </p:extLst>
          </p:nvPr>
        </p:nvGraphicFramePr>
        <p:xfrm>
          <a:off x="539946" y="1213746"/>
          <a:ext cx="6119417" cy="2428260"/>
        </p:xfrm>
        <a:graphic>
          <a:graphicData uri="http://schemas.openxmlformats.org/drawingml/2006/table">
            <a:tbl>
              <a:tblPr firstRow="1" bandRow="1">
                <a:tableStyleId>{5A111915-BE36-4E01-A7E5-04B1672EAD32}</a:tableStyleId>
              </a:tblPr>
              <a:tblGrid>
                <a:gridCol w="1590606">
                  <a:extLst>
                    <a:ext uri="{9D8B030D-6E8A-4147-A177-3AD203B41FA5}">
                      <a16:colId xmlns:a16="http://schemas.microsoft.com/office/drawing/2014/main" val="1811078445"/>
                    </a:ext>
                  </a:extLst>
                </a:gridCol>
                <a:gridCol w="1106424">
                  <a:extLst>
                    <a:ext uri="{9D8B030D-6E8A-4147-A177-3AD203B41FA5}">
                      <a16:colId xmlns:a16="http://schemas.microsoft.com/office/drawing/2014/main" val="905193580"/>
                    </a:ext>
                  </a:extLst>
                </a:gridCol>
                <a:gridCol w="1545336">
                  <a:extLst>
                    <a:ext uri="{9D8B030D-6E8A-4147-A177-3AD203B41FA5}">
                      <a16:colId xmlns:a16="http://schemas.microsoft.com/office/drawing/2014/main" val="3891084454"/>
                    </a:ext>
                  </a:extLst>
                </a:gridCol>
                <a:gridCol w="1877051">
                  <a:extLst>
                    <a:ext uri="{9D8B030D-6E8A-4147-A177-3AD203B41FA5}">
                      <a16:colId xmlns:a16="http://schemas.microsoft.com/office/drawing/2014/main" val="2973425089"/>
                    </a:ext>
                  </a:extLst>
                </a:gridCol>
              </a:tblGrid>
              <a:tr h="556260">
                <a:tc gridSpan="4">
                  <a:txBody>
                    <a:bodyPr/>
                    <a:lstStyle/>
                    <a:p>
                      <a:pPr algn="ctr"/>
                      <a:r>
                        <a:rPr kumimoji="1" lang="ja-JP" altLang="en-US" sz="1400" dirty="0">
                          <a:latin typeface="BIZ UD明朝 Medium" panose="02020500000000000000" pitchFamily="17" charset="-128"/>
                          <a:ea typeface="BIZ UD明朝 Medium" panose="02020500000000000000" pitchFamily="17" charset="-128"/>
                        </a:rPr>
                        <a:t>賃料不払いのない借地借家の明渡請求訴訟（被請求者）</a:t>
                      </a:r>
                      <a:endParaRPr kumimoji="1" lang="en-US" altLang="ja-JP" sz="1400" dirty="0">
                        <a:latin typeface="BIZ UD明朝 Medium" panose="02020500000000000000" pitchFamily="17" charset="-128"/>
                        <a:ea typeface="BIZ UD明朝 Medium" panose="02020500000000000000" pitchFamily="17" charset="-128"/>
                      </a:endParaRPr>
                    </a:p>
                  </a:txBody>
                  <a:tcPr anchor="ctr"/>
                </a:tc>
                <a:tc hMerge="1">
                  <a:txBody>
                    <a:bodyPr/>
                    <a:lstStyle/>
                    <a:p>
                      <a:endParaRPr kumimoji="1" lang="ja-JP" altLang="en-US" dirty="0"/>
                    </a:p>
                  </a:txBody>
                  <a:tcPr/>
                </a:tc>
                <a:tc hMerge="1">
                  <a:txBody>
                    <a:bodyPr/>
                    <a:lstStyle/>
                    <a:p>
                      <a:endParaRPr kumimoji="1" lang="ja-JP" altLang="en-US"/>
                    </a:p>
                  </a:txBody>
                  <a:tcPr/>
                </a:tc>
                <a:tc hMerge="1">
                  <a:txBody>
                    <a:bodyPr/>
                    <a:lstStyle/>
                    <a:p>
                      <a:pPr algn="ctr"/>
                      <a:endParaRPr kumimoji="1" lang="en-US" altLang="ja-JP" sz="1400" dirty="0"/>
                    </a:p>
                  </a:txBody>
                  <a:tcPr anchor="ct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賃料・共益費・管理費等の合計</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立退き自体を排除した場合の報酬</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立退きが認められた、または、応じる場合の報酬</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３</a:t>
                      </a:r>
                      <a:r>
                        <a:rPr lang="en-US" altLang="ja-JP" sz="1200" dirty="0">
                          <a:latin typeface="BIZ UDP明朝 Medium" panose="02020500000000000000" pitchFamily="18" charset="-128"/>
                          <a:ea typeface="BIZ UDP明朝 Medium" panose="02020500000000000000" pitchFamily="18" charset="-128"/>
                        </a:rPr>
                        <a:t>0</a:t>
                      </a:r>
                      <a:r>
                        <a:rPr lang="ja-JP" altLang="en-US" sz="1200" dirty="0">
                          <a:latin typeface="BIZ UDP明朝 Medium" panose="02020500000000000000" pitchFamily="18" charset="-128"/>
                          <a:ea typeface="BIZ UDP明朝 Medium" panose="02020500000000000000" pitchFamily="18" charset="-128"/>
                        </a:rPr>
                        <a:t>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30</a:t>
                      </a:r>
                      <a:r>
                        <a:rPr lang="ja-JP" altLang="en-US" sz="1200" dirty="0">
                          <a:latin typeface="BIZ UDP明朝 Medium" panose="02020500000000000000" pitchFamily="18" charset="-128"/>
                          <a:ea typeface="BIZ UDP明朝 Medium" panose="02020500000000000000" pitchFamily="18" charset="-128"/>
                        </a:rPr>
                        <a:t>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立退料の１０％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万円超</a:t>
                      </a:r>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４５万円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４５万円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立退料の１０％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333840775"/>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万円超</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６０万円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６０万円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立退料の１０％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204621699"/>
                  </a:ext>
                </a:extLst>
              </a:tr>
            </a:tbl>
          </a:graphicData>
        </a:graphic>
      </p:graphicFrame>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借地借家に関係する事件の費用③</a:t>
            </a:r>
          </a:p>
        </p:txBody>
      </p:sp>
      <p:graphicFrame>
        <p:nvGraphicFramePr>
          <p:cNvPr id="5" name="表 15">
            <a:extLst>
              <a:ext uri="{FF2B5EF4-FFF2-40B4-BE49-F238E27FC236}">
                <a16:creationId xmlns:a16="http://schemas.microsoft.com/office/drawing/2014/main" id="{54E14D07-3E02-4367-B568-F48660CC412C}"/>
              </a:ext>
            </a:extLst>
          </p:cNvPr>
          <p:cNvGraphicFramePr>
            <a:graphicFrameLocks noGrp="1"/>
          </p:cNvGraphicFramePr>
          <p:nvPr>
            <p:extLst>
              <p:ext uri="{D42A27DB-BD31-4B8C-83A1-F6EECF244321}">
                <p14:modId xmlns:p14="http://schemas.microsoft.com/office/powerpoint/2010/main" val="2695837427"/>
              </p:ext>
            </p:extLst>
          </p:nvPr>
        </p:nvGraphicFramePr>
        <p:xfrm>
          <a:off x="539945" y="3791613"/>
          <a:ext cx="6119417" cy="2428260"/>
        </p:xfrm>
        <a:graphic>
          <a:graphicData uri="http://schemas.openxmlformats.org/drawingml/2006/table">
            <a:tbl>
              <a:tblPr firstRow="1" bandRow="1">
                <a:tableStyleId>{5A111915-BE36-4E01-A7E5-04B1672EAD32}</a:tableStyleId>
              </a:tblPr>
              <a:tblGrid>
                <a:gridCol w="1590606">
                  <a:extLst>
                    <a:ext uri="{9D8B030D-6E8A-4147-A177-3AD203B41FA5}">
                      <a16:colId xmlns:a16="http://schemas.microsoft.com/office/drawing/2014/main" val="1811078445"/>
                    </a:ext>
                  </a:extLst>
                </a:gridCol>
                <a:gridCol w="1106424">
                  <a:extLst>
                    <a:ext uri="{9D8B030D-6E8A-4147-A177-3AD203B41FA5}">
                      <a16:colId xmlns:a16="http://schemas.microsoft.com/office/drawing/2014/main" val="905193580"/>
                    </a:ext>
                  </a:extLst>
                </a:gridCol>
                <a:gridCol w="1545336">
                  <a:extLst>
                    <a:ext uri="{9D8B030D-6E8A-4147-A177-3AD203B41FA5}">
                      <a16:colId xmlns:a16="http://schemas.microsoft.com/office/drawing/2014/main" val="3891084454"/>
                    </a:ext>
                  </a:extLst>
                </a:gridCol>
                <a:gridCol w="1877051">
                  <a:extLst>
                    <a:ext uri="{9D8B030D-6E8A-4147-A177-3AD203B41FA5}">
                      <a16:colId xmlns:a16="http://schemas.microsoft.com/office/drawing/2014/main" val="2973425089"/>
                    </a:ext>
                  </a:extLst>
                </a:gridCol>
              </a:tblGrid>
              <a:tr h="556260">
                <a:tc gridSpan="4">
                  <a:txBody>
                    <a:bodyPr/>
                    <a:lstStyle/>
                    <a:p>
                      <a:pPr algn="ctr"/>
                      <a:r>
                        <a:rPr kumimoji="1" lang="ja-JP" altLang="en-US" sz="1400" dirty="0">
                          <a:latin typeface="BIZ UD明朝 Medium" panose="02020500000000000000" pitchFamily="17" charset="-128"/>
                          <a:ea typeface="BIZ UD明朝 Medium" panose="02020500000000000000" pitchFamily="17" charset="-128"/>
                        </a:rPr>
                        <a:t>賃料不払いのない借地借家の明渡請求交渉・調停（被請求者）</a:t>
                      </a:r>
                      <a:endParaRPr kumimoji="1" lang="en-US" altLang="ja-JP" sz="1400" dirty="0">
                        <a:latin typeface="BIZ UD明朝 Medium" panose="02020500000000000000" pitchFamily="17" charset="-128"/>
                        <a:ea typeface="BIZ UD明朝 Medium" panose="02020500000000000000" pitchFamily="17" charset="-128"/>
                      </a:endParaRPr>
                    </a:p>
                  </a:txBody>
                  <a:tcPr anchor="ctr"/>
                </a:tc>
                <a:tc hMerge="1">
                  <a:txBody>
                    <a:bodyPr/>
                    <a:lstStyle/>
                    <a:p>
                      <a:endParaRPr kumimoji="1" lang="ja-JP" altLang="en-US" dirty="0"/>
                    </a:p>
                  </a:txBody>
                  <a:tcPr/>
                </a:tc>
                <a:tc hMerge="1">
                  <a:txBody>
                    <a:bodyPr/>
                    <a:lstStyle/>
                    <a:p>
                      <a:endParaRPr kumimoji="1" lang="ja-JP" altLang="en-US"/>
                    </a:p>
                  </a:txBody>
                  <a:tcPr/>
                </a:tc>
                <a:tc hMerge="1">
                  <a:txBody>
                    <a:bodyPr/>
                    <a:lstStyle/>
                    <a:p>
                      <a:pPr algn="ctr"/>
                      <a:endParaRPr kumimoji="1" lang="en-US" altLang="ja-JP" sz="1400" dirty="0"/>
                    </a:p>
                  </a:txBody>
                  <a:tcPr anchor="ct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賃料・共益費・管理費等の合計</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立退き自体を排除した場合の報酬</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立退きが認められた、または、応じる場合の報酬</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１５万円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30</a:t>
                      </a:r>
                      <a:r>
                        <a:rPr lang="ja-JP" altLang="en-US" sz="1200" dirty="0">
                          <a:latin typeface="BIZ UDP明朝 Medium" panose="02020500000000000000" pitchFamily="18" charset="-128"/>
                          <a:ea typeface="BIZ UDP明朝 Medium" panose="02020500000000000000" pitchFamily="18" charset="-128"/>
                        </a:rPr>
                        <a:t>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立退料の１０％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万円超</a:t>
                      </a:r>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２５万円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４５万円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立退料の１０％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333840775"/>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万円超</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３０万円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６０万円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立退料の１０％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204621699"/>
                  </a:ext>
                </a:extLst>
              </a:tr>
            </a:tbl>
          </a:graphicData>
        </a:graphic>
      </p:graphicFrame>
      <p:graphicFrame>
        <p:nvGraphicFramePr>
          <p:cNvPr id="6" name="表 15">
            <a:extLst>
              <a:ext uri="{FF2B5EF4-FFF2-40B4-BE49-F238E27FC236}">
                <a16:creationId xmlns:a16="http://schemas.microsoft.com/office/drawing/2014/main" id="{883D6C5A-48F1-4CFA-82AA-7AE7ED6CEB6F}"/>
              </a:ext>
            </a:extLst>
          </p:cNvPr>
          <p:cNvGraphicFramePr>
            <a:graphicFrameLocks noGrp="1"/>
          </p:cNvGraphicFramePr>
          <p:nvPr>
            <p:extLst>
              <p:ext uri="{D42A27DB-BD31-4B8C-83A1-F6EECF244321}">
                <p14:modId xmlns:p14="http://schemas.microsoft.com/office/powerpoint/2010/main" val="4130193463"/>
              </p:ext>
            </p:extLst>
          </p:nvPr>
        </p:nvGraphicFramePr>
        <p:xfrm>
          <a:off x="539946" y="6369480"/>
          <a:ext cx="6119416" cy="3432180"/>
        </p:xfrm>
        <a:graphic>
          <a:graphicData uri="http://schemas.openxmlformats.org/drawingml/2006/table">
            <a:tbl>
              <a:tblPr firstRow="1" bandRow="1">
                <a:tableStyleId>{5A111915-BE36-4E01-A7E5-04B1672EAD32}</a:tableStyleId>
              </a:tblPr>
              <a:tblGrid>
                <a:gridCol w="2514150">
                  <a:extLst>
                    <a:ext uri="{9D8B030D-6E8A-4147-A177-3AD203B41FA5}">
                      <a16:colId xmlns:a16="http://schemas.microsoft.com/office/drawing/2014/main" val="1811078445"/>
                    </a:ext>
                  </a:extLst>
                </a:gridCol>
                <a:gridCol w="1161288">
                  <a:extLst>
                    <a:ext uri="{9D8B030D-6E8A-4147-A177-3AD203B41FA5}">
                      <a16:colId xmlns:a16="http://schemas.microsoft.com/office/drawing/2014/main" val="905193580"/>
                    </a:ext>
                  </a:extLst>
                </a:gridCol>
                <a:gridCol w="2443978">
                  <a:extLst>
                    <a:ext uri="{9D8B030D-6E8A-4147-A177-3AD203B41FA5}">
                      <a16:colId xmlns:a16="http://schemas.microsoft.com/office/drawing/2014/main" val="3891084454"/>
                    </a:ext>
                  </a:extLst>
                </a:gridCol>
              </a:tblGrid>
              <a:tr h="556260">
                <a:tc gridSpan="3">
                  <a:txBody>
                    <a:bodyPr/>
                    <a:lstStyle/>
                    <a:p>
                      <a:pPr algn="ctr"/>
                      <a:r>
                        <a:rPr kumimoji="1" lang="ja-JP" altLang="en-US" sz="1400" dirty="0">
                          <a:latin typeface="BIZ UD明朝 Medium" panose="02020500000000000000" pitchFamily="17" charset="-128"/>
                          <a:ea typeface="BIZ UD明朝 Medium" panose="02020500000000000000" pitchFamily="17" charset="-128"/>
                        </a:rPr>
                        <a:t>賃料増額・減額請求交渉・調停・訴訟（被請求者含む。）</a:t>
                      </a:r>
                      <a:endParaRPr kumimoji="1" lang="en-US" altLang="ja-JP" sz="1400" dirty="0">
                        <a:latin typeface="BIZ UD明朝 Medium" panose="02020500000000000000" pitchFamily="17" charset="-128"/>
                        <a:ea typeface="BIZ UD明朝 Medium" panose="02020500000000000000" pitchFamily="17" charset="-128"/>
                      </a:endParaRPr>
                    </a:p>
                  </a:txBody>
                  <a:tcPr anchor="ct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賃料・共益費・管理費等の合計</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報酬（</a:t>
                      </a:r>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１）</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２</a:t>
                      </a:r>
                      <a:r>
                        <a:rPr lang="en-US" altLang="ja-JP" sz="1200" dirty="0">
                          <a:latin typeface="BIZ UDP明朝 Medium" panose="02020500000000000000" pitchFamily="18" charset="-128"/>
                          <a:ea typeface="BIZ UDP明朝 Medium" panose="02020500000000000000" pitchFamily="18" charset="-128"/>
                        </a:rPr>
                        <a:t>0</a:t>
                      </a:r>
                      <a:r>
                        <a:rPr lang="ja-JP" altLang="en-US" sz="1200" dirty="0">
                          <a:latin typeface="BIZ UDP明朝 Medium" panose="02020500000000000000" pitchFamily="18" charset="-128"/>
                          <a:ea typeface="BIZ UDP明朝 Medium" panose="02020500000000000000" pitchFamily="18" charset="-128"/>
                        </a:rPr>
                        <a:t>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増額または減額した賃料と従前の賃料の差額の</a:t>
                      </a:r>
                      <a:r>
                        <a:rPr lang="en-US" altLang="ja-JP" sz="1200" dirty="0">
                          <a:latin typeface="BIZ UDP明朝 Medium" panose="02020500000000000000" pitchFamily="18" charset="-128"/>
                          <a:ea typeface="BIZ UDP明朝 Medium" panose="02020500000000000000" pitchFamily="18" charset="-128"/>
                        </a:rPr>
                        <a:t>2</a:t>
                      </a:r>
                      <a:r>
                        <a:rPr lang="ja-JP" altLang="en-US" sz="1200" dirty="0">
                          <a:latin typeface="BIZ UDP明朝 Medium" panose="02020500000000000000" pitchFamily="18" charset="-128"/>
                          <a:ea typeface="BIZ UDP明朝 Medium" panose="02020500000000000000" pitchFamily="18" charset="-128"/>
                        </a:rPr>
                        <a:t>年分の１０％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万円超</a:t>
                      </a:r>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３０万円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増額または減額した賃料と従前の賃料の差額の</a:t>
                      </a:r>
                      <a:r>
                        <a:rPr lang="en-US" altLang="ja-JP" sz="1200" dirty="0">
                          <a:latin typeface="BIZ UDP明朝 Medium" panose="02020500000000000000" pitchFamily="18" charset="-128"/>
                          <a:ea typeface="BIZ UDP明朝 Medium" panose="02020500000000000000" pitchFamily="18" charset="-128"/>
                        </a:rPr>
                        <a:t>2</a:t>
                      </a:r>
                      <a:r>
                        <a:rPr lang="ja-JP" altLang="en-US" sz="1200" dirty="0">
                          <a:latin typeface="BIZ UDP明朝 Medium" panose="02020500000000000000" pitchFamily="18" charset="-128"/>
                          <a:ea typeface="BIZ UDP明朝 Medium" panose="02020500000000000000" pitchFamily="18" charset="-128"/>
                        </a:rPr>
                        <a:t>年分の１０％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333840775"/>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万円超</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４０万円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増額または減額した賃料と従前の賃料の差額の</a:t>
                      </a:r>
                      <a:r>
                        <a:rPr lang="en-US" altLang="ja-JP" sz="1200" dirty="0">
                          <a:latin typeface="BIZ UDP明朝 Medium" panose="02020500000000000000" pitchFamily="18" charset="-128"/>
                          <a:ea typeface="BIZ UDP明朝 Medium" panose="02020500000000000000" pitchFamily="18" charset="-128"/>
                        </a:rPr>
                        <a:t>2</a:t>
                      </a:r>
                      <a:r>
                        <a:rPr lang="ja-JP" altLang="en-US" sz="1200" dirty="0">
                          <a:latin typeface="BIZ UDP明朝 Medium" panose="02020500000000000000" pitchFamily="18" charset="-128"/>
                          <a:ea typeface="BIZ UDP明朝 Medium" panose="02020500000000000000" pitchFamily="18" charset="-128"/>
                        </a:rPr>
                        <a:t>年分の１０％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204621699"/>
                  </a:ext>
                </a:extLst>
              </a:tr>
              <a:tr h="468000">
                <a:tc gridSpan="3">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１　ただし、訴訟着手金の</a:t>
                      </a:r>
                      <a:r>
                        <a:rPr lang="en-US" altLang="ja-JP" sz="1200" dirty="0">
                          <a:latin typeface="BIZ UDP明朝 Medium" panose="02020500000000000000" pitchFamily="18" charset="-128"/>
                          <a:ea typeface="BIZ UDP明朝 Medium" panose="02020500000000000000" pitchFamily="18" charset="-128"/>
                        </a:rPr>
                        <a:t>2</a:t>
                      </a:r>
                      <a:r>
                        <a:rPr lang="ja-JP" altLang="en-US" sz="1200" dirty="0">
                          <a:latin typeface="BIZ UDP明朝 Medium" panose="02020500000000000000" pitchFamily="18" charset="-128"/>
                          <a:ea typeface="BIZ UDP明朝 Medium" panose="02020500000000000000" pitchFamily="18" charset="-128"/>
                        </a:rPr>
                        <a:t>分の１を最低報酬額とする。</a:t>
                      </a:r>
                      <a:endParaRPr lang="en-US" altLang="ja-JP" sz="1200" dirty="0">
                        <a:latin typeface="BIZ UDP明朝 Medium" panose="02020500000000000000" pitchFamily="18" charset="-128"/>
                        <a:ea typeface="BIZ UDP明朝 Medium" panose="02020500000000000000" pitchFamily="18" charset="-128"/>
                      </a:endParaRPr>
                    </a:p>
                    <a:p>
                      <a:pPr algn="l" fontAlgn="t" latinLnBrk="0"/>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２　交渉・調停の着手金は上記の</a:t>
                      </a:r>
                      <a:r>
                        <a:rPr lang="en-US" altLang="ja-JP" sz="1200" dirty="0">
                          <a:latin typeface="BIZ UDP明朝 Medium" panose="02020500000000000000" pitchFamily="18" charset="-128"/>
                          <a:ea typeface="BIZ UDP明朝 Medium" panose="02020500000000000000" pitchFamily="18" charset="-128"/>
                        </a:rPr>
                        <a:t>2</a:t>
                      </a:r>
                      <a:r>
                        <a:rPr lang="ja-JP" altLang="en-US" sz="1200" dirty="0">
                          <a:latin typeface="BIZ UDP明朝 Medium" panose="02020500000000000000" pitchFamily="18" charset="-128"/>
                          <a:ea typeface="BIZ UDP明朝 Medium" panose="02020500000000000000" pitchFamily="18" charset="-128"/>
                        </a:rPr>
                        <a:t>分の１。交渉・調停から訴訟に移行する場合には、上記着手金の</a:t>
                      </a:r>
                      <a:r>
                        <a:rPr lang="en-US" altLang="ja-JP" sz="1200" dirty="0">
                          <a:latin typeface="BIZ UDP明朝 Medium" panose="02020500000000000000" pitchFamily="18" charset="-128"/>
                          <a:ea typeface="BIZ UDP明朝 Medium" panose="02020500000000000000" pitchFamily="18" charset="-128"/>
                        </a:rPr>
                        <a:t>2</a:t>
                      </a:r>
                      <a:r>
                        <a:rPr lang="ja-JP" altLang="en-US" sz="1200" dirty="0">
                          <a:latin typeface="BIZ UDP明朝 Medium" panose="02020500000000000000" pitchFamily="18" charset="-128"/>
                          <a:ea typeface="BIZ UDP明朝 Medium" panose="02020500000000000000" pitchFamily="18" charset="-128"/>
                        </a:rPr>
                        <a:t>分の１を追加着手金として頂戴します。</a:t>
                      </a:r>
                      <a:endParaRPr lang="en-US" altLang="ja-JP" sz="1200" dirty="0">
                        <a:latin typeface="BIZ UDP明朝 Medium" panose="02020500000000000000" pitchFamily="18" charset="-128"/>
                        <a:ea typeface="BIZ UDP明朝 Medium" panose="02020500000000000000" pitchFamily="18" charset="-128"/>
                      </a:endParaRPr>
                    </a:p>
                  </a:txBody>
                  <a:tcPr marL="47625" marR="47625" marT="95250" marB="95250" anchor="ctr"/>
                </a:tc>
                <a:tc hMerge="1">
                  <a:txBody>
                    <a:bodyPr/>
                    <a:lstStyle/>
                    <a:p>
                      <a:pPr algn="l" fontAlgn="t" latinLnBrk="0"/>
                      <a:endParaRPr lang="zh-CN" altLang="en-US" sz="1200" dirty="0">
                        <a:latin typeface="BIZ UDPゴシック" panose="020B0400000000000000" pitchFamily="50" charset="-128"/>
                        <a:ea typeface="BIZ UDPゴシック" panose="020B0400000000000000" pitchFamily="50" charset="-128"/>
                      </a:endParaRPr>
                    </a:p>
                  </a:txBody>
                  <a:tcPr marL="47625" marR="47625" marT="95250" marB="95250" anchor="ctr"/>
                </a:tc>
                <a:tc hMerge="1">
                  <a:txBody>
                    <a:bodyPr/>
                    <a:lstStyle/>
                    <a:p>
                      <a:pPr marL="0" marR="0" lvl="0" indent="0" algn="l" defTabSz="719907" rtl="0" eaLnBrk="1" fontAlgn="t" latinLnBrk="0" hangingPunct="1">
                        <a:lnSpc>
                          <a:spcPct val="100000"/>
                        </a:lnSpc>
                        <a:spcBef>
                          <a:spcPts val="0"/>
                        </a:spcBef>
                        <a:spcAft>
                          <a:spcPts val="0"/>
                        </a:spcAft>
                        <a:buClrTx/>
                        <a:buSzTx/>
                        <a:buFontTx/>
                        <a:buNone/>
                        <a:tabLst/>
                        <a:defRPr/>
                      </a:pPr>
                      <a:endParaRPr lang="zh-CN" altLang="en-US" sz="1200" dirty="0">
                        <a:latin typeface="BIZ UDPゴシック" panose="020B0400000000000000" pitchFamily="50" charset="-128"/>
                        <a:ea typeface="BIZ UDPゴシック" panose="020B0400000000000000" pitchFamily="50" charset="-128"/>
                      </a:endParaRPr>
                    </a:p>
                  </a:txBody>
                  <a:tcPr marL="47625" marR="47625" marT="95250" marB="95250" anchor="ctr"/>
                </a:tc>
                <a:extLst>
                  <a:ext uri="{0D108BD9-81ED-4DB2-BD59-A6C34878D82A}">
                    <a16:rowId xmlns:a16="http://schemas.microsoft.com/office/drawing/2014/main" val="1912506577"/>
                  </a:ext>
                </a:extLst>
              </a:tr>
            </a:tbl>
          </a:graphicData>
        </a:graphic>
      </p:graphicFrame>
    </p:spTree>
    <p:extLst>
      <p:ext uri="{BB962C8B-B14F-4D97-AF65-F5344CB8AC3E}">
        <p14:creationId xmlns:p14="http://schemas.microsoft.com/office/powerpoint/2010/main" val="1875885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5">
            <a:extLst>
              <a:ext uri="{FF2B5EF4-FFF2-40B4-BE49-F238E27FC236}">
                <a16:creationId xmlns:a16="http://schemas.microsoft.com/office/drawing/2014/main" id="{C6273D09-C5FD-47A3-BF9A-B4728FA1C1BB}"/>
              </a:ext>
            </a:extLst>
          </p:cNvPr>
          <p:cNvGraphicFramePr>
            <a:graphicFrameLocks noGrp="1"/>
          </p:cNvGraphicFramePr>
          <p:nvPr>
            <p:extLst>
              <p:ext uri="{D42A27DB-BD31-4B8C-83A1-F6EECF244321}">
                <p14:modId xmlns:p14="http://schemas.microsoft.com/office/powerpoint/2010/main" val="496270135"/>
              </p:ext>
            </p:extLst>
          </p:nvPr>
        </p:nvGraphicFramePr>
        <p:xfrm>
          <a:off x="539946" y="1213746"/>
          <a:ext cx="6119416" cy="3364260"/>
        </p:xfrm>
        <a:graphic>
          <a:graphicData uri="http://schemas.openxmlformats.org/drawingml/2006/table">
            <a:tbl>
              <a:tblPr firstRow="1" bandRow="1">
                <a:tableStyleId>{69012ECD-51FC-41F1-AA8D-1B2483CD663E}</a:tableStyleId>
              </a:tblPr>
              <a:tblGrid>
                <a:gridCol w="2270161">
                  <a:extLst>
                    <a:ext uri="{9D8B030D-6E8A-4147-A177-3AD203B41FA5}">
                      <a16:colId xmlns:a16="http://schemas.microsoft.com/office/drawing/2014/main" val="1811078445"/>
                    </a:ext>
                  </a:extLst>
                </a:gridCol>
                <a:gridCol w="1405277">
                  <a:extLst>
                    <a:ext uri="{9D8B030D-6E8A-4147-A177-3AD203B41FA5}">
                      <a16:colId xmlns:a16="http://schemas.microsoft.com/office/drawing/2014/main" val="905193580"/>
                    </a:ext>
                  </a:extLst>
                </a:gridCol>
                <a:gridCol w="2443978">
                  <a:extLst>
                    <a:ext uri="{9D8B030D-6E8A-4147-A177-3AD203B41FA5}">
                      <a16:colId xmlns:a16="http://schemas.microsoft.com/office/drawing/2014/main" val="3891084454"/>
                    </a:ext>
                  </a:extLst>
                </a:gridCol>
              </a:tblGrid>
              <a:tr h="556260">
                <a:tc gridSpan="3">
                  <a:txBody>
                    <a:bodyPr/>
                    <a:lstStyle/>
                    <a:p>
                      <a:pPr algn="ctr"/>
                      <a:r>
                        <a:rPr kumimoji="1" lang="ja-JP" altLang="en-US" sz="1400" dirty="0">
                          <a:latin typeface="BIZ UD明朝 Medium" panose="02020500000000000000" pitchFamily="17" charset="-128"/>
                          <a:ea typeface="BIZ UD明朝 Medium" panose="02020500000000000000" pitchFamily="17" charset="-128"/>
                        </a:rPr>
                        <a:t>交通事故被害者の方（弁護士費用特約あり）</a:t>
                      </a:r>
                      <a:endParaRPr kumimoji="1" lang="en-US" altLang="ja-JP" sz="1400" dirty="0">
                        <a:latin typeface="BIZ UD明朝 Medium" panose="02020500000000000000" pitchFamily="17" charset="-128"/>
                        <a:ea typeface="BIZ UD明朝 Medium" panose="02020500000000000000" pitchFamily="17" charset="-128"/>
                      </a:endParaRPr>
                    </a:p>
                  </a:txBody>
                  <a:tcPr anchor="ct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明朝 Medium" panose="02020500000000000000" pitchFamily="17" charset="-128"/>
                          <a:ea typeface="BIZ UD明朝 Medium" panose="02020500000000000000" pitchFamily="17" charset="-128"/>
                        </a:rPr>
                        <a:t>請求金額</a:t>
                      </a:r>
                    </a:p>
                  </a:txBody>
                  <a:tcPr anchor="ctr"/>
                </a:tc>
                <a:tc>
                  <a:txBody>
                    <a:bodyPr/>
                    <a:lstStyle/>
                    <a:p>
                      <a:r>
                        <a:rPr kumimoji="1" lang="ja-JP" altLang="en-US" sz="1200" dirty="0">
                          <a:latin typeface="BIZ UD明朝 Medium" panose="02020500000000000000" pitchFamily="17" charset="-128"/>
                          <a:ea typeface="BIZ UD明朝 Medium" panose="02020500000000000000" pitchFamily="17" charset="-128"/>
                        </a:rPr>
                        <a:t>着手金</a:t>
                      </a:r>
                      <a:endParaRPr kumimoji="1" lang="en-US" altLang="ja-JP" sz="1200" dirty="0">
                        <a:latin typeface="BIZ UD明朝 Medium" panose="02020500000000000000" pitchFamily="17" charset="-128"/>
                        <a:ea typeface="BIZ UD明朝 Medium" panose="02020500000000000000" pitchFamily="17" charset="-128"/>
                      </a:endParaRPr>
                    </a:p>
                  </a:txBody>
                  <a:tcPr anchor="ctr"/>
                </a:tc>
                <a:tc>
                  <a:txBody>
                    <a:bodyPr/>
                    <a:lstStyle/>
                    <a:p>
                      <a:r>
                        <a:rPr kumimoji="1" lang="ja-JP" altLang="en-US" sz="1200" dirty="0">
                          <a:latin typeface="BIZ UD明朝 Medium" panose="02020500000000000000" pitchFamily="17" charset="-128"/>
                          <a:ea typeface="BIZ UD明朝 Medium" panose="02020500000000000000" pitchFamily="17" charset="-128"/>
                        </a:rPr>
                        <a:t>報酬</a:t>
                      </a:r>
                      <a:endParaRPr kumimoji="1" lang="en-US" altLang="ja-JP" sz="1200" dirty="0">
                        <a:latin typeface="BIZ UD明朝 Medium" panose="02020500000000000000" pitchFamily="17" charset="-128"/>
                        <a:ea typeface="BIZ UD明朝 Medium" panose="02020500000000000000" pitchFamily="17"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１２５万円以下</a:t>
                      </a:r>
                    </a:p>
                  </a:txBody>
                  <a:tcPr marL="47625" marR="47625" marT="95250" marB="95250" anchor="ct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１０万円</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回収総額の１６％</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extLst>
                  <a:ext uri="{0D108BD9-81ED-4DB2-BD59-A6C34878D82A}">
                    <a16:rowId xmlns:a16="http://schemas.microsoft.com/office/drawing/2014/main" val="1528632919"/>
                  </a:ext>
                </a:extLst>
              </a:tr>
              <a:tr h="468000">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１２５万円超３００万円以下</a:t>
                      </a:r>
                    </a:p>
                  </a:txBody>
                  <a:tcPr marL="47625" marR="47625" marT="95250" marB="95250" anchor="ct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８％</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回収総額の１６％</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extLst>
                  <a:ext uri="{0D108BD9-81ED-4DB2-BD59-A6C34878D82A}">
                    <a16:rowId xmlns:a16="http://schemas.microsoft.com/office/drawing/2014/main" val="333840775"/>
                  </a:ext>
                </a:extLst>
              </a:tr>
              <a:tr h="468000">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３００万円超３０００万円以下</a:t>
                      </a:r>
                    </a:p>
                  </a:txBody>
                  <a:tcPr marL="47625" marR="47625" marT="95250" marB="95250" anchor="ct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５％＋９万円</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回収総額の１０％＋１８万円</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extLst>
                  <a:ext uri="{0D108BD9-81ED-4DB2-BD59-A6C34878D82A}">
                    <a16:rowId xmlns:a16="http://schemas.microsoft.com/office/drawing/2014/main" val="204621699"/>
                  </a:ext>
                </a:extLst>
              </a:tr>
              <a:tr h="468000">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３０００万円超３億円以下</a:t>
                      </a:r>
                    </a:p>
                  </a:txBody>
                  <a:tcPr marL="47625" marR="47625" marT="95250" marB="95250" anchor="ct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３％＋６９万円</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明朝 Medium" panose="02020500000000000000" pitchFamily="17" charset="-128"/>
                          <a:ea typeface="BIZ UD明朝 Medium" panose="02020500000000000000" pitchFamily="17" charset="-128"/>
                        </a:rPr>
                        <a:t>回収総額の６％＋１３８万円</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extLst>
                  <a:ext uri="{0D108BD9-81ED-4DB2-BD59-A6C34878D82A}">
                    <a16:rowId xmlns:a16="http://schemas.microsoft.com/office/drawing/2014/main" val="2729324053"/>
                  </a:ext>
                </a:extLst>
              </a:tr>
              <a:tr h="468000">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３億円超</a:t>
                      </a:r>
                    </a:p>
                  </a:txBody>
                  <a:tcPr marL="47625" marR="47625" marT="95250" marB="95250" anchor="ct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２％＋３６９万円</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明朝 Medium" panose="02020500000000000000" pitchFamily="17" charset="-128"/>
                          <a:ea typeface="BIZ UD明朝 Medium" panose="02020500000000000000" pitchFamily="17" charset="-128"/>
                        </a:rPr>
                        <a:t>回収総額の４％＋７３８万円</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extLst>
                  <a:ext uri="{0D108BD9-81ED-4DB2-BD59-A6C34878D82A}">
                    <a16:rowId xmlns:a16="http://schemas.microsoft.com/office/drawing/2014/main" val="3800885451"/>
                  </a:ext>
                </a:extLst>
              </a:tr>
            </a:tbl>
          </a:graphicData>
        </a:graphic>
      </p:graphicFrame>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交通事故事件の費用①</a:t>
            </a:r>
          </a:p>
        </p:txBody>
      </p:sp>
      <p:sp>
        <p:nvSpPr>
          <p:cNvPr id="5" name="正方形/長方形 4">
            <a:extLst>
              <a:ext uri="{FF2B5EF4-FFF2-40B4-BE49-F238E27FC236}">
                <a16:creationId xmlns:a16="http://schemas.microsoft.com/office/drawing/2014/main" id="{4BDEF70A-CC5A-4B7A-ADAB-AE0212A78E2C}"/>
              </a:ext>
            </a:extLst>
          </p:cNvPr>
          <p:cNvSpPr/>
          <p:nvPr/>
        </p:nvSpPr>
        <p:spPr>
          <a:xfrm>
            <a:off x="539946" y="4798082"/>
            <a:ext cx="6119416" cy="1384995"/>
          </a:xfrm>
          <a:prstGeom prst="rect">
            <a:avLst/>
          </a:prstGeom>
        </p:spPr>
        <p:txBody>
          <a:bodyPr wrap="square">
            <a:spAutoFit/>
          </a:bodyPr>
          <a:lstStyle/>
          <a:p>
            <a:pPr lvl="0" defTabSz="719907" fontAlgn="t"/>
            <a:r>
              <a:rPr kumimoji="1" lang="en-US" altLang="ja-JP" sz="1200" dirty="0">
                <a:solidFill>
                  <a:prstClr val="black"/>
                </a:solidFill>
                <a:latin typeface="BIZ UD明朝 Medium" panose="02020500000000000000" pitchFamily="17" charset="-128"/>
                <a:ea typeface="BIZ UD明朝 Medium" panose="02020500000000000000" pitchFamily="17" charset="-128"/>
              </a:rPr>
              <a:t>※</a:t>
            </a:r>
            <a:r>
              <a:rPr kumimoji="1" lang="ja-JP" altLang="en-US" sz="1200" dirty="0">
                <a:solidFill>
                  <a:prstClr val="black"/>
                </a:solidFill>
                <a:latin typeface="BIZ UD明朝 Medium" panose="02020500000000000000" pitchFamily="17" charset="-128"/>
                <a:ea typeface="BIZ UD明朝 Medium" panose="02020500000000000000" pitchFamily="17" charset="-128"/>
              </a:rPr>
              <a:t>　交渉により解決が図れず、第三者機関への仲裁申立て、調停申立てまたは訴訟提起を引き続きご依頼いただく場合、その都度、上記の４分の１の追加着手金をいただきます。上訴する場合も同様とします。</a:t>
            </a:r>
          </a:p>
          <a:p>
            <a:pPr lvl="0" defTabSz="719907" fontAlgn="t"/>
            <a:r>
              <a:rPr kumimoji="1" lang="en-US" altLang="ja-JP" sz="1200" dirty="0">
                <a:solidFill>
                  <a:prstClr val="black"/>
                </a:solidFill>
                <a:latin typeface="BIZ UD明朝 Medium" panose="02020500000000000000" pitchFamily="17" charset="-128"/>
                <a:ea typeface="BIZ UD明朝 Medium" panose="02020500000000000000" pitchFamily="17" charset="-128"/>
              </a:rPr>
              <a:t>※</a:t>
            </a:r>
            <a:r>
              <a:rPr kumimoji="1" lang="ja-JP" altLang="en-US" sz="1200" dirty="0">
                <a:solidFill>
                  <a:prstClr val="black"/>
                </a:solidFill>
                <a:latin typeface="BIZ UD明朝 Medium" panose="02020500000000000000" pitchFamily="17" charset="-128"/>
                <a:ea typeface="BIZ UD明朝 Medium" panose="02020500000000000000" pitchFamily="17" charset="-128"/>
              </a:rPr>
              <a:t>　回収総額には、医療機関に直接支払われた医療費は含みません。</a:t>
            </a:r>
          </a:p>
          <a:p>
            <a:pPr lvl="0" defTabSz="719907" fontAlgn="t"/>
            <a:r>
              <a:rPr kumimoji="1" lang="en-US" altLang="ja-JP" sz="1200" dirty="0">
                <a:solidFill>
                  <a:prstClr val="black"/>
                </a:solidFill>
                <a:latin typeface="BIZ UD明朝 Medium" panose="02020500000000000000" pitchFamily="17" charset="-128"/>
                <a:ea typeface="BIZ UD明朝 Medium" panose="02020500000000000000" pitchFamily="17" charset="-128"/>
              </a:rPr>
              <a:t>※</a:t>
            </a:r>
            <a:r>
              <a:rPr kumimoji="1" lang="ja-JP" altLang="en-US" sz="1200" dirty="0">
                <a:solidFill>
                  <a:prstClr val="black"/>
                </a:solidFill>
                <a:latin typeface="BIZ UD明朝 Medium" panose="02020500000000000000" pitchFamily="17" charset="-128"/>
                <a:ea typeface="BIZ UD明朝 Medium" panose="02020500000000000000" pitchFamily="17" charset="-128"/>
              </a:rPr>
              <a:t>　保険会社の支払い基準を超える場合、または、保険会社が弁護士に対する支払いを拒む場合には、保険会社が弁護士に支払った費用との差額を依頼者ご本人に対し直接請求させていただきます。</a:t>
            </a:r>
          </a:p>
        </p:txBody>
      </p:sp>
    </p:spTree>
    <p:extLst>
      <p:ext uri="{BB962C8B-B14F-4D97-AF65-F5344CB8AC3E}">
        <p14:creationId xmlns:p14="http://schemas.microsoft.com/office/powerpoint/2010/main" val="3663416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交通事故事件の費用②</a:t>
            </a:r>
          </a:p>
        </p:txBody>
      </p:sp>
      <p:graphicFrame>
        <p:nvGraphicFramePr>
          <p:cNvPr id="7" name="表 15">
            <a:extLst>
              <a:ext uri="{FF2B5EF4-FFF2-40B4-BE49-F238E27FC236}">
                <a16:creationId xmlns:a16="http://schemas.microsoft.com/office/drawing/2014/main" id="{1905F2D7-30BC-4BCD-B242-C89782863364}"/>
              </a:ext>
            </a:extLst>
          </p:cNvPr>
          <p:cNvGraphicFramePr>
            <a:graphicFrameLocks noGrp="1"/>
          </p:cNvGraphicFramePr>
          <p:nvPr>
            <p:extLst>
              <p:ext uri="{D42A27DB-BD31-4B8C-83A1-F6EECF244321}">
                <p14:modId xmlns:p14="http://schemas.microsoft.com/office/powerpoint/2010/main" val="1111150276"/>
              </p:ext>
            </p:extLst>
          </p:nvPr>
        </p:nvGraphicFramePr>
        <p:xfrm>
          <a:off x="539946" y="1214850"/>
          <a:ext cx="6119416" cy="4526280"/>
        </p:xfrm>
        <a:graphic>
          <a:graphicData uri="http://schemas.openxmlformats.org/drawingml/2006/table">
            <a:tbl>
              <a:tblPr firstRow="1" bandRow="1" bandCol="1">
                <a:tableStyleId>{69012ECD-51FC-41F1-AA8D-1B2483CD663E}</a:tableStyleId>
              </a:tblPr>
              <a:tblGrid>
                <a:gridCol w="1315617">
                  <a:extLst>
                    <a:ext uri="{9D8B030D-6E8A-4147-A177-3AD203B41FA5}">
                      <a16:colId xmlns:a16="http://schemas.microsoft.com/office/drawing/2014/main" val="1811078445"/>
                    </a:ext>
                  </a:extLst>
                </a:gridCol>
                <a:gridCol w="2323248">
                  <a:extLst>
                    <a:ext uri="{9D8B030D-6E8A-4147-A177-3AD203B41FA5}">
                      <a16:colId xmlns:a16="http://schemas.microsoft.com/office/drawing/2014/main" val="905193580"/>
                    </a:ext>
                  </a:extLst>
                </a:gridCol>
                <a:gridCol w="2480551">
                  <a:extLst>
                    <a:ext uri="{9D8B030D-6E8A-4147-A177-3AD203B41FA5}">
                      <a16:colId xmlns:a16="http://schemas.microsoft.com/office/drawing/2014/main" val="3891084454"/>
                    </a:ext>
                  </a:extLst>
                </a:gridCol>
              </a:tblGrid>
              <a:tr h="556260">
                <a:tc gridSpan="3">
                  <a:txBody>
                    <a:bodyPr/>
                    <a:lstStyle/>
                    <a:p>
                      <a:pPr algn="ctr"/>
                      <a:r>
                        <a:rPr kumimoji="1" lang="ja-JP" altLang="en-US" sz="1400" dirty="0">
                          <a:latin typeface="BIZ UD明朝 Medium" panose="02020500000000000000" pitchFamily="17" charset="-128"/>
                          <a:ea typeface="BIZ UD明朝 Medium" panose="02020500000000000000" pitchFamily="17" charset="-128"/>
                        </a:rPr>
                        <a:t>交通事故被害者の方（弁護士費用特約なし）</a:t>
                      </a:r>
                    </a:p>
                  </a:txBody>
                  <a:tcPr anchor="ct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2612594160"/>
                  </a:ext>
                </a:extLst>
              </a:tr>
              <a:tr h="468000">
                <a:tc rowSpan="2">
                  <a:txBody>
                    <a:bodyPr/>
                    <a:lstStyle/>
                    <a:p>
                      <a:r>
                        <a:rPr kumimoji="1" lang="ja-JP" altLang="en-US" sz="1200" dirty="0">
                          <a:latin typeface="BIZ UD明朝 Medium" panose="02020500000000000000" pitchFamily="17" charset="-128"/>
                          <a:ea typeface="BIZ UD明朝 Medium" panose="02020500000000000000" pitchFamily="17" charset="-128"/>
                        </a:rPr>
                        <a:t>着手金</a:t>
                      </a:r>
                    </a:p>
                  </a:txBody>
                  <a:tcPr anchor="ctr">
                    <a:lnB w="28575" cap="flat" cmpd="sng" algn="ctr">
                      <a:solidFill>
                        <a:schemeClr val="accent1">
                          <a:lumMod val="75000"/>
                        </a:schemeClr>
                      </a:solidFill>
                      <a:prstDash val="solid"/>
                      <a:round/>
                      <a:headEnd type="none" w="med" len="med"/>
                      <a:tailEnd type="none" w="med" len="med"/>
                    </a:lnB>
                  </a:tcPr>
                </a:tc>
                <a:tc>
                  <a:txBody>
                    <a:bodyPr/>
                    <a:lstStyle/>
                    <a:p>
                      <a:r>
                        <a:rPr kumimoji="1" lang="ja-JP" altLang="en-US" sz="1200" dirty="0">
                          <a:latin typeface="BIZ UD明朝 Medium" panose="02020500000000000000" pitchFamily="17" charset="-128"/>
                          <a:ea typeface="BIZ UD明朝 Medium" panose="02020500000000000000" pitchFamily="17" charset="-128"/>
                        </a:rPr>
                        <a:t>後遺症がなく（または後遺障害等級に争いがなく）、かつ、過失割合に争いがない場合</a:t>
                      </a:r>
                      <a:endParaRPr kumimoji="1" lang="en-US" altLang="ja-JP" sz="1200" dirty="0">
                        <a:latin typeface="BIZ UD明朝 Medium" panose="02020500000000000000" pitchFamily="17" charset="-128"/>
                        <a:ea typeface="BIZ UD明朝 Medium" panose="02020500000000000000" pitchFamily="17" charset="-128"/>
                      </a:endParaRPr>
                    </a:p>
                  </a:txBody>
                  <a:tcPr anchor="ctr"/>
                </a:tc>
                <a:tc>
                  <a:txBody>
                    <a:bodyPr/>
                    <a:lstStyle/>
                    <a:p>
                      <a:r>
                        <a:rPr kumimoji="1" lang="ja-JP" altLang="en-US" sz="1200" dirty="0">
                          <a:latin typeface="BIZ UD明朝 Medium" panose="02020500000000000000" pitchFamily="17" charset="-128"/>
                          <a:ea typeface="BIZ UD明朝 Medium" panose="02020500000000000000" pitchFamily="17" charset="-128"/>
                        </a:rPr>
                        <a:t>・交渉開始時は、０円</a:t>
                      </a:r>
                    </a:p>
                    <a:p>
                      <a:r>
                        <a:rPr kumimoji="1" lang="ja-JP" altLang="en-US" sz="1200" dirty="0">
                          <a:latin typeface="BIZ UD明朝 Medium" panose="02020500000000000000" pitchFamily="17" charset="-128"/>
                          <a:ea typeface="BIZ UD明朝 Medium" panose="02020500000000000000" pitchFamily="17" charset="-128"/>
                        </a:rPr>
                        <a:t>・交渉により解決が図れない場合、第三者機関への仲裁申立て、または、訴訟提起時に１０万円</a:t>
                      </a:r>
                      <a:endParaRPr kumimoji="1" lang="en-US" altLang="ja-JP" sz="1200" dirty="0">
                        <a:latin typeface="BIZ UD明朝 Medium" panose="02020500000000000000" pitchFamily="17" charset="-128"/>
                        <a:ea typeface="BIZ UD明朝 Medium" panose="02020500000000000000" pitchFamily="17" charset="-128"/>
                      </a:endParaRPr>
                    </a:p>
                  </a:txBody>
                  <a:tcPr anchor="ctr"/>
                </a:tc>
                <a:extLst>
                  <a:ext uri="{0D108BD9-81ED-4DB2-BD59-A6C34878D82A}">
                    <a16:rowId xmlns:a16="http://schemas.microsoft.com/office/drawing/2014/main" val="564385619"/>
                  </a:ext>
                </a:extLst>
              </a:tr>
              <a:tr h="468000">
                <a:tc vMerge="1">
                  <a:txBody>
                    <a:bodyPr/>
                    <a:lstStyle/>
                    <a:p>
                      <a:pPr algn="l" fontAlgn="t" latinLnBrk="0"/>
                      <a:endParaRPr lang="ja-JP"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後遺障害等級に争いがある、または、過失割合に争いがある場合</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lnB w="28575" cap="flat" cmpd="sng" algn="ctr">
                      <a:solidFill>
                        <a:schemeClr val="accent1">
                          <a:lumMod val="75000"/>
                        </a:schemeClr>
                      </a:solidFill>
                      <a:prstDash val="solid"/>
                      <a:round/>
                      <a:headEnd type="none" w="med" len="med"/>
                      <a:tailEnd type="none" w="med" len="med"/>
                    </a:lnB>
                  </a:tcP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・交渉開始時は、５万円</a:t>
                      </a:r>
                    </a:p>
                    <a:p>
                      <a:pPr algn="l" fontAlgn="t" latinLnBrk="0"/>
                      <a:r>
                        <a:rPr lang="ja-JP" altLang="en-US" sz="1200" dirty="0">
                          <a:latin typeface="BIZ UD明朝 Medium" panose="02020500000000000000" pitchFamily="17" charset="-128"/>
                          <a:ea typeface="BIZ UD明朝 Medium" panose="02020500000000000000" pitchFamily="17" charset="-128"/>
                        </a:rPr>
                        <a:t>・交渉により解決が図れない場合、第三者機関への仲裁申立て、または、訴訟提起時に１０万円</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lnB w="28575"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1528632919"/>
                  </a:ext>
                </a:extLst>
              </a:tr>
              <a:tr h="369570">
                <a:tc rowSpan="2">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保険会社からの金額提示前のご依頼の場合の報酬金</a:t>
                      </a:r>
                    </a:p>
                  </a:txBody>
                  <a:tcPr marL="47625" marR="47625" marT="95250" marB="95250" anchor="ctr">
                    <a:lnT w="28575" cap="flat" cmpd="sng" algn="ctr">
                      <a:solidFill>
                        <a:schemeClr val="accent1">
                          <a:lumMod val="75000"/>
                        </a:schemeClr>
                      </a:solidFill>
                      <a:prstDash val="solid"/>
                      <a:round/>
                      <a:headEnd type="none" w="med" len="med"/>
                      <a:tailEnd type="none" w="med" len="med"/>
                    </a:lnT>
                    <a:lnB w="6350" cap="flat" cmpd="sng" algn="ctr">
                      <a:solidFill>
                        <a:schemeClr val="accent1">
                          <a:lumMod val="75000"/>
                        </a:schemeClr>
                      </a:solidFill>
                      <a:prstDash val="solid"/>
                      <a:round/>
                      <a:headEnd type="none" w="med" len="med"/>
                      <a:tailEnd type="none" w="med" len="med"/>
                    </a:lnB>
                  </a:tcP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交渉による解決の場合</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lnT w="28575" cap="flat" cmpd="sng" algn="ctr">
                      <a:solidFill>
                        <a:schemeClr val="accent1">
                          <a:lumMod val="75000"/>
                        </a:schemeClr>
                      </a:solidFill>
                      <a:prstDash val="solid"/>
                      <a:round/>
                      <a:headEnd type="none" w="med" len="med"/>
                      <a:tailEnd type="none" w="med" len="med"/>
                    </a:lnT>
                  </a:tcP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明朝 Medium" panose="02020500000000000000" pitchFamily="17" charset="-128"/>
                          <a:ea typeface="BIZ UD明朝 Medium" panose="02020500000000000000" pitchFamily="17" charset="-128"/>
                        </a:rPr>
                        <a:t>回収総額（医療機関への直接払い分を除く）</a:t>
                      </a:r>
                      <a:r>
                        <a:rPr lang="en-US" altLang="ja-JP" sz="1200" dirty="0">
                          <a:latin typeface="BIZ UD明朝 Medium" panose="02020500000000000000" pitchFamily="17" charset="-128"/>
                          <a:ea typeface="BIZ UD明朝 Medium" panose="02020500000000000000" pitchFamily="17" charset="-128"/>
                        </a:rPr>
                        <a:t>×</a:t>
                      </a:r>
                      <a:r>
                        <a:rPr lang="ja-JP" altLang="en-US" sz="1200" dirty="0">
                          <a:latin typeface="BIZ UD明朝 Medium" panose="02020500000000000000" pitchFamily="17" charset="-128"/>
                          <a:ea typeface="BIZ UD明朝 Medium" panose="02020500000000000000" pitchFamily="17" charset="-128"/>
                        </a:rPr>
                        <a:t>１０％＋１０万円</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lnT w="28575" cap="flat" cmpd="sng" algn="ctr">
                      <a:solidFill>
                        <a:schemeClr val="accent1">
                          <a:lumMod val="75000"/>
                        </a:schemeClr>
                      </a:solidFill>
                      <a:prstDash val="solid"/>
                      <a:round/>
                      <a:headEnd type="none" w="med" len="med"/>
                      <a:tailEnd type="none" w="med" len="med"/>
                    </a:lnT>
                  </a:tcPr>
                </a:tc>
                <a:extLst>
                  <a:ext uri="{0D108BD9-81ED-4DB2-BD59-A6C34878D82A}">
                    <a16:rowId xmlns:a16="http://schemas.microsoft.com/office/drawing/2014/main" val="333840775"/>
                  </a:ext>
                </a:extLst>
              </a:tr>
              <a:tr h="369570">
                <a:tc vMerge="1">
                  <a:txBody>
                    <a:bodyPr/>
                    <a:lstStyle/>
                    <a:p>
                      <a:endParaRPr kumimoji="1" lang="ja-JP" altLang="en-US"/>
                    </a:p>
                  </a:txBody>
                  <a:tcP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第三者機関の仲裁または訴訟による解決の場合</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zh-TW" altLang="en-US" sz="1200" dirty="0">
                          <a:latin typeface="BIZ UD明朝 Medium" panose="02020500000000000000" pitchFamily="17" charset="-128"/>
                          <a:ea typeface="BIZ UD明朝 Medium" panose="02020500000000000000" pitchFamily="17" charset="-128"/>
                        </a:rPr>
                        <a:t>回収総額</a:t>
                      </a:r>
                      <a:r>
                        <a:rPr lang="en-US" altLang="zh-TW" sz="1200" dirty="0">
                          <a:latin typeface="BIZ UD明朝 Medium" panose="02020500000000000000" pitchFamily="17" charset="-128"/>
                          <a:ea typeface="BIZ UD明朝 Medium" panose="02020500000000000000" pitchFamily="17" charset="-128"/>
                        </a:rPr>
                        <a:t>×</a:t>
                      </a:r>
                      <a:r>
                        <a:rPr lang="zh-TW" altLang="en-US" sz="1200" dirty="0">
                          <a:latin typeface="BIZ UD明朝 Medium" panose="02020500000000000000" pitchFamily="17" charset="-128"/>
                          <a:ea typeface="BIZ UD明朝 Medium" panose="02020500000000000000" pitchFamily="17" charset="-128"/>
                        </a:rPr>
                        <a:t>１５％＋２０万円</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extLst>
                  <a:ext uri="{0D108BD9-81ED-4DB2-BD59-A6C34878D82A}">
                    <a16:rowId xmlns:a16="http://schemas.microsoft.com/office/drawing/2014/main" val="2556023747"/>
                  </a:ext>
                </a:extLst>
              </a:tr>
              <a:tr h="369570">
                <a:tc rowSpan="2">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保険会社からの金額提示後のご依頼の場合の報酬金</a:t>
                      </a:r>
                    </a:p>
                  </a:txBody>
                  <a:tcPr marL="47625" marR="47625" marT="95250" marB="95250" anchor="ctr">
                    <a:lnT w="6350" cap="flat" cmpd="sng" algn="ctr">
                      <a:solidFill>
                        <a:schemeClr val="accent1">
                          <a:lumMod val="75000"/>
                        </a:schemeClr>
                      </a:solidFill>
                      <a:prstDash val="solid"/>
                      <a:round/>
                      <a:headEnd type="none" w="med" len="med"/>
                      <a:tailEnd type="none" w="med" len="med"/>
                    </a:lnT>
                  </a:tcP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交渉による解決の場合</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明朝 Medium" panose="02020500000000000000" pitchFamily="17" charset="-128"/>
                          <a:ea typeface="BIZ UD明朝 Medium" panose="02020500000000000000" pitchFamily="17" charset="-128"/>
                        </a:rPr>
                        <a:t>提示額からの増額部分</a:t>
                      </a:r>
                      <a:r>
                        <a:rPr lang="en-US" altLang="ja-JP" sz="1200" dirty="0">
                          <a:latin typeface="BIZ UD明朝 Medium" panose="02020500000000000000" pitchFamily="17" charset="-128"/>
                          <a:ea typeface="BIZ UD明朝 Medium" panose="02020500000000000000" pitchFamily="17" charset="-128"/>
                        </a:rPr>
                        <a:t>×</a:t>
                      </a:r>
                      <a:r>
                        <a:rPr lang="ja-JP" altLang="en-US" sz="1200" dirty="0">
                          <a:latin typeface="BIZ UD明朝 Medium" panose="02020500000000000000" pitchFamily="17" charset="-128"/>
                          <a:ea typeface="BIZ UD明朝 Medium" panose="02020500000000000000" pitchFamily="17" charset="-128"/>
                        </a:rPr>
                        <a:t>１５％＋１０万円</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extLst>
                  <a:ext uri="{0D108BD9-81ED-4DB2-BD59-A6C34878D82A}">
                    <a16:rowId xmlns:a16="http://schemas.microsoft.com/office/drawing/2014/main" val="204621699"/>
                  </a:ext>
                </a:extLst>
              </a:tr>
              <a:tr h="369570">
                <a:tc vMerge="1">
                  <a:txBody>
                    <a:bodyPr/>
                    <a:lstStyle/>
                    <a:p>
                      <a:endParaRPr kumimoji="1" lang="ja-JP" altLang="en-US"/>
                    </a:p>
                  </a:txBody>
                  <a:tcPr/>
                </a:tc>
                <a:tc>
                  <a:txBody>
                    <a:bodyPr/>
                    <a:lstStyle/>
                    <a:p>
                      <a:pPr algn="l" fontAlgn="t" latinLnBrk="0"/>
                      <a:r>
                        <a:rPr lang="ja-JP" altLang="en-US" sz="1200" dirty="0">
                          <a:latin typeface="BIZ UD明朝 Medium" panose="02020500000000000000" pitchFamily="17" charset="-128"/>
                          <a:ea typeface="BIZ UD明朝 Medium" panose="02020500000000000000" pitchFamily="17" charset="-128"/>
                        </a:rPr>
                        <a:t>第三者機関の仲裁または訴訟による解決の場合</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明朝 Medium" panose="02020500000000000000" pitchFamily="17" charset="-128"/>
                          <a:ea typeface="BIZ UD明朝 Medium" panose="02020500000000000000" pitchFamily="17" charset="-128"/>
                        </a:rPr>
                        <a:t>提示額からの増額部分</a:t>
                      </a:r>
                      <a:r>
                        <a:rPr lang="en-US" altLang="ja-JP" sz="1200" dirty="0">
                          <a:latin typeface="BIZ UD明朝 Medium" panose="02020500000000000000" pitchFamily="17" charset="-128"/>
                          <a:ea typeface="BIZ UD明朝 Medium" panose="02020500000000000000" pitchFamily="17" charset="-128"/>
                        </a:rPr>
                        <a:t>×</a:t>
                      </a:r>
                      <a:r>
                        <a:rPr lang="ja-JP" altLang="en-US" sz="1200" dirty="0">
                          <a:latin typeface="BIZ UD明朝 Medium" panose="02020500000000000000" pitchFamily="17" charset="-128"/>
                          <a:ea typeface="BIZ UD明朝 Medium" panose="02020500000000000000" pitchFamily="17" charset="-128"/>
                        </a:rPr>
                        <a:t>２０％＋２０万円</a:t>
                      </a:r>
                      <a:endParaRPr lang="zh-CN" altLang="en-US" sz="1200" dirty="0">
                        <a:latin typeface="BIZ UD明朝 Medium" panose="02020500000000000000" pitchFamily="17" charset="-128"/>
                        <a:ea typeface="BIZ UD明朝 Medium" panose="02020500000000000000" pitchFamily="17" charset="-128"/>
                      </a:endParaRPr>
                    </a:p>
                  </a:txBody>
                  <a:tcPr marL="47625" marR="47625" marT="95250" marB="95250" anchor="ctr"/>
                </a:tc>
                <a:extLst>
                  <a:ext uri="{0D108BD9-81ED-4DB2-BD59-A6C34878D82A}">
                    <a16:rowId xmlns:a16="http://schemas.microsoft.com/office/drawing/2014/main" val="3156707138"/>
                  </a:ext>
                </a:extLst>
              </a:tr>
            </a:tbl>
          </a:graphicData>
        </a:graphic>
      </p:graphicFrame>
      <p:sp>
        <p:nvSpPr>
          <p:cNvPr id="2" name="正方形/長方形 1">
            <a:extLst>
              <a:ext uri="{FF2B5EF4-FFF2-40B4-BE49-F238E27FC236}">
                <a16:creationId xmlns:a16="http://schemas.microsoft.com/office/drawing/2014/main" id="{029DACB6-8712-4D61-9099-B665E03BCEAC}"/>
              </a:ext>
            </a:extLst>
          </p:cNvPr>
          <p:cNvSpPr/>
          <p:nvPr/>
        </p:nvSpPr>
        <p:spPr>
          <a:xfrm>
            <a:off x="539946" y="5891841"/>
            <a:ext cx="6119416" cy="276999"/>
          </a:xfrm>
          <a:prstGeom prst="rect">
            <a:avLst/>
          </a:prstGeom>
        </p:spPr>
        <p:txBody>
          <a:bodyPr wrap="square">
            <a:spAutoFit/>
          </a:bodyPr>
          <a:lstStyle/>
          <a:p>
            <a:r>
              <a:rPr lang="en-US" altLang="ja-JP" sz="1200" dirty="0">
                <a:solidFill>
                  <a:srgbClr val="2E2E2E"/>
                </a:solidFill>
                <a:latin typeface="BIZ UD明朝 Medium" panose="02020500000000000000" pitchFamily="17" charset="-128"/>
                <a:ea typeface="BIZ UD明朝 Medium" panose="02020500000000000000" pitchFamily="17" charset="-128"/>
              </a:rPr>
              <a:t>※</a:t>
            </a:r>
            <a:r>
              <a:rPr lang="ja-JP" altLang="en-US" sz="1200" dirty="0">
                <a:solidFill>
                  <a:srgbClr val="2E2E2E"/>
                </a:solidFill>
                <a:latin typeface="BIZ UD明朝 Medium" panose="02020500000000000000" pitchFamily="17" charset="-128"/>
                <a:ea typeface="BIZ UD明朝 Medium" panose="02020500000000000000" pitchFamily="17" charset="-128"/>
              </a:rPr>
              <a:t>　回収総支払われた額には、医療機関に直接医療費は含まない。</a:t>
            </a:r>
            <a:endParaRPr lang="ja-JP" altLang="en-US" sz="1200" dirty="0">
              <a:latin typeface="BIZ UD明朝 Medium" panose="02020500000000000000" pitchFamily="17" charset="-128"/>
              <a:ea typeface="BIZ UD明朝 Medium" panose="02020500000000000000" pitchFamily="17" charset="-128"/>
            </a:endParaRPr>
          </a:p>
        </p:txBody>
      </p:sp>
      <p:graphicFrame>
        <p:nvGraphicFramePr>
          <p:cNvPr id="8" name="表 15">
            <a:extLst>
              <a:ext uri="{FF2B5EF4-FFF2-40B4-BE49-F238E27FC236}">
                <a16:creationId xmlns:a16="http://schemas.microsoft.com/office/drawing/2014/main" id="{93F9E29A-4F6F-4920-8846-FAB16B5FE782}"/>
              </a:ext>
            </a:extLst>
          </p:cNvPr>
          <p:cNvGraphicFramePr>
            <a:graphicFrameLocks noGrp="1"/>
          </p:cNvGraphicFramePr>
          <p:nvPr>
            <p:extLst>
              <p:ext uri="{D42A27DB-BD31-4B8C-83A1-F6EECF244321}">
                <p14:modId xmlns:p14="http://schemas.microsoft.com/office/powerpoint/2010/main" val="1513584627"/>
              </p:ext>
            </p:extLst>
          </p:nvPr>
        </p:nvGraphicFramePr>
        <p:xfrm>
          <a:off x="539946" y="6319551"/>
          <a:ext cx="6119415" cy="3337560"/>
        </p:xfrm>
        <a:graphic>
          <a:graphicData uri="http://schemas.openxmlformats.org/drawingml/2006/table">
            <a:tbl>
              <a:tblPr firstRow="1" bandRow="1">
                <a:tableStyleId>{69012ECD-51FC-41F1-AA8D-1B2483CD663E}</a:tableStyleId>
              </a:tblPr>
              <a:tblGrid>
                <a:gridCol w="2477571">
                  <a:extLst>
                    <a:ext uri="{9D8B030D-6E8A-4147-A177-3AD203B41FA5}">
                      <a16:colId xmlns:a16="http://schemas.microsoft.com/office/drawing/2014/main" val="1811078445"/>
                    </a:ext>
                  </a:extLst>
                </a:gridCol>
                <a:gridCol w="1828800">
                  <a:extLst>
                    <a:ext uri="{9D8B030D-6E8A-4147-A177-3AD203B41FA5}">
                      <a16:colId xmlns:a16="http://schemas.microsoft.com/office/drawing/2014/main" val="905193580"/>
                    </a:ext>
                  </a:extLst>
                </a:gridCol>
                <a:gridCol w="1813044">
                  <a:extLst>
                    <a:ext uri="{9D8B030D-6E8A-4147-A177-3AD203B41FA5}">
                      <a16:colId xmlns:a16="http://schemas.microsoft.com/office/drawing/2014/main" val="3894881452"/>
                    </a:ext>
                  </a:extLst>
                </a:gridCol>
              </a:tblGrid>
              <a:tr h="556260">
                <a:tc gridSpan="3">
                  <a:txBody>
                    <a:bodyPr/>
                    <a:lstStyle/>
                    <a:p>
                      <a:pPr algn="ctr"/>
                      <a:r>
                        <a:rPr kumimoji="1" lang="ja-JP" altLang="en-US" sz="1400" dirty="0">
                          <a:latin typeface="BIZ UDP明朝 Medium" panose="02020500000000000000" pitchFamily="18" charset="-128"/>
                          <a:ea typeface="BIZ UDP明朝 Medium" panose="02020500000000000000" pitchFamily="18" charset="-128"/>
                        </a:rPr>
                        <a:t>交通事故加害者の方</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12594160"/>
                  </a:ext>
                </a:extLst>
              </a:tr>
              <a:tr h="556260">
                <a:tc>
                  <a:txBody>
                    <a:bodyPr/>
                    <a:lstStyle/>
                    <a:p>
                      <a:r>
                        <a:rPr kumimoji="1" lang="ja-JP" altLang="en-US" sz="1200" dirty="0">
                          <a:latin typeface="BIZ UDP明朝 Medium" panose="02020500000000000000" pitchFamily="18" charset="-128"/>
                          <a:ea typeface="BIZ UDP明朝 Medium" panose="02020500000000000000" pitchFamily="18" charset="-128"/>
                        </a:rPr>
                        <a:t>請求された金額</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報酬金</a:t>
                      </a:r>
                    </a:p>
                  </a:txBody>
                  <a:tcPr anchor="ctr"/>
                </a:tc>
                <a:extLst>
                  <a:ext uri="{0D108BD9-81ED-4DB2-BD59-A6C34878D82A}">
                    <a16:rowId xmlns:a16="http://schemas.microsoft.com/office/drawing/2014/main" val="564385619"/>
                  </a:ext>
                </a:extLst>
              </a:tr>
              <a:tr h="556260">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３００万円以下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８％</a:t>
                      </a:r>
                      <a:endParaRPr lang="en-US" altLang="ja-JP" sz="1200" dirty="0">
                        <a:latin typeface="BIZ UDP明朝 Medium" panose="02020500000000000000" pitchFamily="18" charset="-128"/>
                        <a:ea typeface="BIZ UDP明朝 Medium" panose="02020500000000000000" pitchFamily="18" charset="-128"/>
                      </a:endParaRPr>
                    </a:p>
                    <a:p>
                      <a:pPr algn="l" fontAlgn="t" latinLnBrk="0"/>
                      <a:r>
                        <a:rPr lang="zh-CN" altLang="en-US"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最低着手金１５万円）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１６</a:t>
                      </a:r>
                      <a:r>
                        <a:rPr lang="zh-TW" altLang="en-US" sz="1200" dirty="0">
                          <a:latin typeface="BIZ UDP明朝 Medium" panose="02020500000000000000" pitchFamily="18" charset="-128"/>
                          <a:ea typeface="BIZ UDP明朝 Medium" panose="02020500000000000000" pitchFamily="18" charset="-128"/>
                        </a:rPr>
                        <a:t>％</a:t>
                      </a:r>
                      <a:endParaRPr lang="en-US" altLang="zh-TW" sz="1200" dirty="0">
                        <a:latin typeface="BIZ UDP明朝 Medium" panose="02020500000000000000" pitchFamily="18" charset="-128"/>
                        <a:ea typeface="BIZ UDP明朝 Medium" panose="02020500000000000000" pitchFamily="18" charset="-128"/>
                      </a:endParaRPr>
                    </a:p>
                    <a:p>
                      <a:pPr algn="l" fontAlgn="t" latinLnBrk="0"/>
                      <a:r>
                        <a:rPr lang="zh-TW" altLang="en-US" sz="1200" dirty="0">
                          <a:latin typeface="BIZ UDP明朝 Medium" panose="02020500000000000000" pitchFamily="18" charset="-128"/>
                          <a:ea typeface="BIZ UDP明朝 Medium" panose="02020500000000000000" pitchFamily="18" charset="-128"/>
                        </a:rPr>
                        <a:t>（最低報酬金</a:t>
                      </a:r>
                      <a:r>
                        <a:rPr lang="ja-JP" altLang="en-US" sz="1200" dirty="0">
                          <a:latin typeface="BIZ UDP明朝 Medium" panose="02020500000000000000" pitchFamily="18" charset="-128"/>
                          <a:ea typeface="BIZ UDP明朝 Medium" panose="02020500000000000000" pitchFamily="18" charset="-128"/>
                        </a:rPr>
                        <a:t>１０</a:t>
                      </a:r>
                      <a:r>
                        <a:rPr lang="zh-TW" altLang="en-US" sz="1200" dirty="0">
                          <a:latin typeface="BIZ UDP明朝 Medium" panose="02020500000000000000" pitchFamily="18" charset="-128"/>
                          <a:ea typeface="BIZ UDP明朝 Medium" panose="02020500000000000000" pitchFamily="18" charset="-128"/>
                        </a:rPr>
                        <a:t>万円）</a:t>
                      </a:r>
                    </a:p>
                  </a:txBody>
                  <a:tcPr marL="47625" marR="47625" marT="95250" marB="95250" anchor="ctr"/>
                </a:tc>
                <a:extLst>
                  <a:ext uri="{0D108BD9-81ED-4DB2-BD59-A6C34878D82A}">
                    <a16:rowId xmlns:a16="http://schemas.microsoft.com/office/drawing/2014/main" val="1528632919"/>
                  </a:ext>
                </a:extLst>
              </a:tr>
              <a:tr h="556260">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３００万円超、３０００万円以下</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５％＋９万円</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１０％＋１８万円</a:t>
                      </a:r>
                    </a:p>
                  </a:txBody>
                  <a:tcPr anchor="ctr"/>
                </a:tc>
                <a:extLst>
                  <a:ext uri="{0D108BD9-81ED-4DB2-BD59-A6C34878D82A}">
                    <a16:rowId xmlns:a16="http://schemas.microsoft.com/office/drawing/2014/main" val="1576480787"/>
                  </a:ext>
                </a:extLst>
              </a:tr>
              <a:tr h="556260">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３０００万円超、３億円以下</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３％＋６９万円</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６％＋１３８万円</a:t>
                      </a:r>
                    </a:p>
                  </a:txBody>
                  <a:tcPr anchor="ctr"/>
                </a:tc>
                <a:extLst>
                  <a:ext uri="{0D108BD9-81ED-4DB2-BD59-A6C34878D82A}">
                    <a16:rowId xmlns:a16="http://schemas.microsoft.com/office/drawing/2014/main" val="1309152150"/>
                  </a:ext>
                </a:extLst>
              </a:tr>
              <a:tr h="556260">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３億円超</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２％＋３６９万円</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４％＋７３８万円</a:t>
                      </a:r>
                    </a:p>
                  </a:txBody>
                  <a:tcPr anchor="ctr"/>
                </a:tc>
                <a:extLst>
                  <a:ext uri="{0D108BD9-81ED-4DB2-BD59-A6C34878D82A}">
                    <a16:rowId xmlns:a16="http://schemas.microsoft.com/office/drawing/2014/main" val="2012618597"/>
                  </a:ext>
                </a:extLst>
              </a:tr>
            </a:tbl>
          </a:graphicData>
        </a:graphic>
      </p:graphicFrame>
    </p:spTree>
    <p:extLst>
      <p:ext uri="{BB962C8B-B14F-4D97-AF65-F5344CB8AC3E}">
        <p14:creationId xmlns:p14="http://schemas.microsoft.com/office/powerpoint/2010/main" val="3723594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債務整理事件の費用①</a:t>
            </a:r>
          </a:p>
        </p:txBody>
      </p:sp>
      <p:graphicFrame>
        <p:nvGraphicFramePr>
          <p:cNvPr id="8" name="表 15">
            <a:extLst>
              <a:ext uri="{FF2B5EF4-FFF2-40B4-BE49-F238E27FC236}">
                <a16:creationId xmlns:a16="http://schemas.microsoft.com/office/drawing/2014/main" id="{93F9E29A-4F6F-4920-8846-FAB16B5FE782}"/>
              </a:ext>
            </a:extLst>
          </p:cNvPr>
          <p:cNvGraphicFramePr>
            <a:graphicFrameLocks noGrp="1"/>
          </p:cNvGraphicFramePr>
          <p:nvPr>
            <p:extLst>
              <p:ext uri="{D42A27DB-BD31-4B8C-83A1-F6EECF244321}">
                <p14:modId xmlns:p14="http://schemas.microsoft.com/office/powerpoint/2010/main" val="1137999734"/>
              </p:ext>
            </p:extLst>
          </p:nvPr>
        </p:nvGraphicFramePr>
        <p:xfrm>
          <a:off x="539947" y="1223676"/>
          <a:ext cx="6119415" cy="2611948"/>
        </p:xfrm>
        <a:graphic>
          <a:graphicData uri="http://schemas.openxmlformats.org/drawingml/2006/table">
            <a:tbl>
              <a:tblPr firstRow="1" bandRow="1" bandCol="1">
                <a:tableStyleId>{F2DE63D5-997A-4646-A377-4702673A728D}</a:tableStyleId>
              </a:tblPr>
              <a:tblGrid>
                <a:gridCol w="764978">
                  <a:extLst>
                    <a:ext uri="{9D8B030D-6E8A-4147-A177-3AD203B41FA5}">
                      <a16:colId xmlns:a16="http://schemas.microsoft.com/office/drawing/2014/main" val="1811078445"/>
                    </a:ext>
                  </a:extLst>
                </a:gridCol>
                <a:gridCol w="1981200">
                  <a:extLst>
                    <a:ext uri="{9D8B030D-6E8A-4147-A177-3AD203B41FA5}">
                      <a16:colId xmlns:a16="http://schemas.microsoft.com/office/drawing/2014/main" val="905193580"/>
                    </a:ext>
                  </a:extLst>
                </a:gridCol>
                <a:gridCol w="3373237">
                  <a:extLst>
                    <a:ext uri="{9D8B030D-6E8A-4147-A177-3AD203B41FA5}">
                      <a16:colId xmlns:a16="http://schemas.microsoft.com/office/drawing/2014/main" val="3894881452"/>
                    </a:ext>
                  </a:extLst>
                </a:gridCol>
              </a:tblGrid>
              <a:tr h="556260">
                <a:tc gridSpan="3">
                  <a:txBody>
                    <a:bodyPr/>
                    <a:lstStyle/>
                    <a:p>
                      <a:pPr algn="ctr"/>
                      <a:r>
                        <a:rPr kumimoji="1" lang="ja-JP" altLang="en-US" sz="1400" dirty="0">
                          <a:latin typeface="BIZ UDP明朝 Medium" panose="02020500000000000000" pitchFamily="18" charset="-128"/>
                          <a:ea typeface="BIZ UDP明朝 Medium" panose="02020500000000000000" pitchFamily="18" charset="-128"/>
                        </a:rPr>
                        <a:t>破産事件</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12594160"/>
                  </a:ext>
                </a:extLst>
              </a:tr>
              <a:tr h="513922">
                <a:tc rowSpan="3">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tc>
                <a:tc rowSpan="2">
                  <a:txBody>
                    <a:bodyPr/>
                    <a:lstStyle/>
                    <a:p>
                      <a:r>
                        <a:rPr kumimoji="1" lang="ja-JP" altLang="en-US" sz="1200" dirty="0">
                          <a:latin typeface="BIZ UDP明朝 Medium" panose="02020500000000000000" pitchFamily="18" charset="-128"/>
                          <a:ea typeface="BIZ UDP明朝 Medium" panose="02020500000000000000" pitchFamily="18" charset="-128"/>
                        </a:rPr>
                        <a:t>事業者ではない個人の場合</a:t>
                      </a:r>
                    </a:p>
                  </a:txBody>
                  <a:tcPr anchor="ctr">
                    <a:lnB w="6350" cap="flat" cmpd="sng" algn="ctr">
                      <a:solidFill>
                        <a:schemeClr val="tx2">
                          <a:lumMod val="40000"/>
                          <a:lumOff val="60000"/>
                        </a:schemeClr>
                      </a:solidFill>
                      <a:prstDash val="solid"/>
                      <a:round/>
                      <a:headEnd type="none" w="med" len="med"/>
                      <a:tailEnd type="none" w="med" len="med"/>
                    </a:lnB>
                  </a:tcPr>
                </a:tc>
                <a:tc>
                  <a:txBody>
                    <a:bodyPr/>
                    <a:lstStyle/>
                    <a:p>
                      <a:r>
                        <a:rPr kumimoji="1" lang="ja-JP" altLang="en-US" sz="1200" dirty="0">
                          <a:latin typeface="BIZ UDP明朝 Medium" panose="02020500000000000000" pitchFamily="18" charset="-128"/>
                          <a:ea typeface="BIZ UDP明朝 Medium" panose="02020500000000000000" pitchFamily="18" charset="-128"/>
                        </a:rPr>
                        <a:t>免責不許可事由がない場合　３０万円</a:t>
                      </a:r>
                    </a:p>
                  </a:txBody>
                  <a:tcPr anchor="ctr"/>
                </a:tc>
                <a:extLst>
                  <a:ext uri="{0D108BD9-81ED-4DB2-BD59-A6C34878D82A}">
                    <a16:rowId xmlns:a16="http://schemas.microsoft.com/office/drawing/2014/main" val="564385619"/>
                  </a:ext>
                </a:extLst>
              </a:tr>
              <a:tr h="51392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latin typeface="BIZ UDP明朝 Medium" panose="02020500000000000000" pitchFamily="18" charset="-128"/>
                          <a:ea typeface="BIZ UDP明朝 Medium" panose="02020500000000000000" pitchFamily="18" charset="-128"/>
                        </a:rPr>
                        <a:t>免責不許可事由がある場合　４０万円</a:t>
                      </a:r>
                    </a:p>
                  </a:txBody>
                  <a:tcPr anchor="ctr"/>
                </a:tc>
                <a:extLst>
                  <a:ext uri="{0D108BD9-81ED-4DB2-BD59-A6C34878D82A}">
                    <a16:rowId xmlns:a16="http://schemas.microsoft.com/office/drawing/2014/main" val="2503070968"/>
                  </a:ext>
                </a:extLst>
              </a:tr>
              <a:tr h="513922">
                <a:tc vMerge="1">
                  <a:txBody>
                    <a:bodyPr/>
                    <a:lstStyle/>
                    <a:p>
                      <a:pPr algn="l" fontAlgn="t" latinLnBrk="0"/>
                      <a:endParaRPr lang="ja-JP"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個人事業主・法人の場合</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lnT w="6350" cap="flat" cmpd="sng" algn="ctr">
                      <a:solidFill>
                        <a:schemeClr val="tx2">
                          <a:lumMod val="40000"/>
                          <a:lumOff val="60000"/>
                        </a:schemeClr>
                      </a:solidFill>
                      <a:prstDash val="solid"/>
                      <a:round/>
                      <a:headEnd type="none" w="med" len="med"/>
                      <a:tailEnd type="none" w="med" len="med"/>
                    </a:lnT>
                  </a:tcP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５０万円～（債務総額，残務の程度により変動）</a:t>
                      </a:r>
                      <a:endParaRPr lang="zh-TW"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513922">
                <a:tc>
                  <a:txBody>
                    <a:bodyPr/>
                    <a:lstStyle/>
                    <a:p>
                      <a:pPr algn="l"/>
                      <a:r>
                        <a:rPr kumimoji="1" lang="ja-JP" altLang="en-US" sz="1200" dirty="0">
                          <a:latin typeface="BIZ UDP明朝 Medium" panose="02020500000000000000" pitchFamily="18" charset="-128"/>
                          <a:ea typeface="BIZ UDP明朝 Medium" panose="02020500000000000000" pitchFamily="18" charset="-128"/>
                        </a:rPr>
                        <a:t>報酬金</a:t>
                      </a:r>
                    </a:p>
                  </a:txBody>
                  <a:tcPr anchor="ctr"/>
                </a:tc>
                <a:tc gridSpan="2">
                  <a:txBody>
                    <a:bodyPr/>
                    <a:lstStyle/>
                    <a:p>
                      <a:pPr algn="l"/>
                      <a:r>
                        <a:rPr kumimoji="1" lang="ja-JP" altLang="en-US" sz="1200" dirty="0">
                          <a:latin typeface="BIZ UDP明朝 Medium" panose="02020500000000000000" pitchFamily="18" charset="-128"/>
                          <a:ea typeface="BIZ UDP明朝 Medium" panose="02020500000000000000" pitchFamily="18" charset="-128"/>
                        </a:rPr>
                        <a:t>いずれもなし</a:t>
                      </a:r>
                    </a:p>
                  </a:txBody>
                  <a:tcPr anchor="ctr"/>
                </a:tc>
                <a:tc hMerge="1">
                  <a:txBody>
                    <a:bodyPr/>
                    <a:lstStyle/>
                    <a:p>
                      <a:pPr algn="l"/>
                      <a:endParaRPr kumimoji="1" lang="ja-JP" altLang="en-US"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1576480787"/>
                  </a:ext>
                </a:extLst>
              </a:tr>
            </a:tbl>
          </a:graphicData>
        </a:graphic>
      </p:graphicFrame>
      <p:graphicFrame>
        <p:nvGraphicFramePr>
          <p:cNvPr id="6" name="表 15">
            <a:extLst>
              <a:ext uri="{FF2B5EF4-FFF2-40B4-BE49-F238E27FC236}">
                <a16:creationId xmlns:a16="http://schemas.microsoft.com/office/drawing/2014/main" id="{66D2B06C-5C35-4C07-AAAC-7D52729DF7AA}"/>
              </a:ext>
            </a:extLst>
          </p:cNvPr>
          <p:cNvGraphicFramePr>
            <a:graphicFrameLocks noGrp="1"/>
          </p:cNvGraphicFramePr>
          <p:nvPr>
            <p:extLst>
              <p:ext uri="{D42A27DB-BD31-4B8C-83A1-F6EECF244321}">
                <p14:modId xmlns:p14="http://schemas.microsoft.com/office/powerpoint/2010/main" val="843935612"/>
              </p:ext>
            </p:extLst>
          </p:nvPr>
        </p:nvGraphicFramePr>
        <p:xfrm>
          <a:off x="539947" y="4109751"/>
          <a:ext cx="6119415" cy="2611948"/>
        </p:xfrm>
        <a:graphic>
          <a:graphicData uri="http://schemas.openxmlformats.org/drawingml/2006/table">
            <a:tbl>
              <a:tblPr firstRow="1" bandRow="1" bandCol="1">
                <a:tableStyleId>{F2DE63D5-997A-4646-A377-4702673A728D}</a:tableStyleId>
              </a:tblPr>
              <a:tblGrid>
                <a:gridCol w="764978">
                  <a:extLst>
                    <a:ext uri="{9D8B030D-6E8A-4147-A177-3AD203B41FA5}">
                      <a16:colId xmlns:a16="http://schemas.microsoft.com/office/drawing/2014/main" val="1811078445"/>
                    </a:ext>
                  </a:extLst>
                </a:gridCol>
                <a:gridCol w="1981200">
                  <a:extLst>
                    <a:ext uri="{9D8B030D-6E8A-4147-A177-3AD203B41FA5}">
                      <a16:colId xmlns:a16="http://schemas.microsoft.com/office/drawing/2014/main" val="905193580"/>
                    </a:ext>
                  </a:extLst>
                </a:gridCol>
                <a:gridCol w="3373237">
                  <a:extLst>
                    <a:ext uri="{9D8B030D-6E8A-4147-A177-3AD203B41FA5}">
                      <a16:colId xmlns:a16="http://schemas.microsoft.com/office/drawing/2014/main" val="3894881452"/>
                    </a:ext>
                  </a:extLst>
                </a:gridCol>
              </a:tblGrid>
              <a:tr h="556260">
                <a:tc gridSpan="3">
                  <a:txBody>
                    <a:bodyPr/>
                    <a:lstStyle/>
                    <a:p>
                      <a:pPr algn="ctr"/>
                      <a:r>
                        <a:rPr kumimoji="1" lang="ja-JP" altLang="en-US" sz="1400" dirty="0">
                          <a:latin typeface="BIZ UDP明朝 Medium" panose="02020500000000000000" pitchFamily="18" charset="-128"/>
                          <a:ea typeface="BIZ UDP明朝 Medium" panose="02020500000000000000" pitchFamily="18" charset="-128"/>
                        </a:rPr>
                        <a:t>民事再生事件</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12594160"/>
                  </a:ext>
                </a:extLst>
              </a:tr>
              <a:tr h="513922">
                <a:tc rowSpan="3">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tc>
                <a:tc rowSpan="2">
                  <a:txBody>
                    <a:bodyPr/>
                    <a:lstStyle/>
                    <a:p>
                      <a:r>
                        <a:rPr kumimoji="1" lang="ja-JP" altLang="en-US" sz="1200" dirty="0">
                          <a:latin typeface="BIZ UDP明朝 Medium" panose="02020500000000000000" pitchFamily="18" charset="-128"/>
                          <a:ea typeface="BIZ UDP明朝 Medium" panose="02020500000000000000" pitchFamily="18" charset="-128"/>
                        </a:rPr>
                        <a:t>小規模個人再生または</a:t>
                      </a:r>
                      <a:endParaRPr kumimoji="1" lang="en-US" altLang="ja-JP" sz="1200" dirty="0">
                        <a:latin typeface="BIZ UDP明朝 Medium" panose="02020500000000000000" pitchFamily="18" charset="-128"/>
                        <a:ea typeface="BIZ UDP明朝 Medium" panose="02020500000000000000" pitchFamily="18" charset="-128"/>
                      </a:endParaRPr>
                    </a:p>
                    <a:p>
                      <a:r>
                        <a:rPr kumimoji="1" lang="ja-JP" altLang="en-US" sz="1200" dirty="0">
                          <a:latin typeface="BIZ UDP明朝 Medium" panose="02020500000000000000" pitchFamily="18" charset="-128"/>
                          <a:ea typeface="BIZ UDP明朝 Medium" panose="02020500000000000000" pitchFamily="18" charset="-128"/>
                        </a:rPr>
                        <a:t>給与所得者等再生の場合</a:t>
                      </a:r>
                    </a:p>
                  </a:txBody>
                  <a:tcPr anchor="ctr">
                    <a:lnB w="6350" cap="flat" cmpd="sng" algn="ctr">
                      <a:solidFill>
                        <a:schemeClr val="tx2">
                          <a:lumMod val="40000"/>
                          <a:lumOff val="60000"/>
                        </a:schemeClr>
                      </a:solidFill>
                      <a:prstDash val="solid"/>
                      <a:round/>
                      <a:headEnd type="none" w="med" len="med"/>
                      <a:tailEnd type="none" w="med" len="med"/>
                    </a:lnB>
                  </a:tcPr>
                </a:tc>
                <a:tc>
                  <a:txBody>
                    <a:bodyPr/>
                    <a:lstStyle/>
                    <a:p>
                      <a:r>
                        <a:rPr kumimoji="1" lang="ja-JP" altLang="en-US" sz="1200" dirty="0">
                          <a:latin typeface="BIZ UDP明朝 Medium" panose="02020500000000000000" pitchFamily="18" charset="-128"/>
                          <a:ea typeface="BIZ UDP明朝 Medium" panose="02020500000000000000" pitchFamily="18" charset="-128"/>
                        </a:rPr>
                        <a:t>住宅を残さない場合　２０万円</a:t>
                      </a:r>
                    </a:p>
                  </a:txBody>
                  <a:tcPr anchor="ctr"/>
                </a:tc>
                <a:extLst>
                  <a:ext uri="{0D108BD9-81ED-4DB2-BD59-A6C34878D82A}">
                    <a16:rowId xmlns:a16="http://schemas.microsoft.com/office/drawing/2014/main" val="564385619"/>
                  </a:ext>
                </a:extLst>
              </a:tr>
              <a:tr h="51392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latin typeface="BIZ UDP明朝 Medium" panose="02020500000000000000" pitchFamily="18" charset="-128"/>
                          <a:ea typeface="BIZ UDP明朝 Medium" panose="02020500000000000000" pitchFamily="18" charset="-128"/>
                        </a:rPr>
                        <a:t>住宅を残したい場合　２５万円</a:t>
                      </a:r>
                    </a:p>
                  </a:txBody>
                  <a:tcPr anchor="ctr"/>
                </a:tc>
                <a:extLst>
                  <a:ext uri="{0D108BD9-81ED-4DB2-BD59-A6C34878D82A}">
                    <a16:rowId xmlns:a16="http://schemas.microsoft.com/office/drawing/2014/main" val="2503070968"/>
                  </a:ext>
                </a:extLst>
              </a:tr>
              <a:tr h="513922">
                <a:tc vMerge="1">
                  <a:txBody>
                    <a:bodyPr/>
                    <a:lstStyle/>
                    <a:p>
                      <a:pPr algn="l" fontAlgn="t" latinLnBrk="0"/>
                      <a:endParaRPr lang="ja-JP"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その他の民事再生の場合</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lnT w="6350" cap="flat" cmpd="sng" algn="ctr">
                      <a:solidFill>
                        <a:schemeClr val="tx2">
                          <a:lumMod val="40000"/>
                          <a:lumOff val="60000"/>
                        </a:schemeClr>
                      </a:solidFill>
                      <a:prstDash val="solid"/>
                      <a:round/>
                      <a:headEnd type="none" w="med" len="med"/>
                      <a:tailEnd type="none" w="med" len="med"/>
                    </a:lnT>
                  </a:tcP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１００万円～（債務総額，残務の程度により変動）</a:t>
                      </a:r>
                      <a:endParaRPr lang="zh-TW"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513922">
                <a:tc>
                  <a:txBody>
                    <a:bodyPr/>
                    <a:lstStyle/>
                    <a:p>
                      <a:pPr algn="l"/>
                      <a:r>
                        <a:rPr kumimoji="1" lang="ja-JP" altLang="en-US" sz="1200" dirty="0">
                          <a:latin typeface="BIZ UDP明朝 Medium" panose="02020500000000000000" pitchFamily="18" charset="-128"/>
                          <a:ea typeface="BIZ UDP明朝 Medium" panose="02020500000000000000" pitchFamily="18" charset="-128"/>
                        </a:rPr>
                        <a:t>報酬金</a:t>
                      </a:r>
                    </a:p>
                  </a:txBody>
                  <a:tcPr anchor="ctr"/>
                </a:tc>
                <a:tc gridSpan="2">
                  <a:txBody>
                    <a:bodyPr/>
                    <a:lstStyle/>
                    <a:p>
                      <a:pPr algn="l"/>
                      <a:r>
                        <a:rPr kumimoji="1" lang="ja-JP" altLang="en-US" sz="1200" dirty="0">
                          <a:latin typeface="BIZ UDP明朝 Medium" panose="02020500000000000000" pitchFamily="18" charset="-128"/>
                          <a:ea typeface="BIZ UDP明朝 Medium" panose="02020500000000000000" pitchFamily="18" charset="-128"/>
                        </a:rPr>
                        <a:t>着手金と同額</a:t>
                      </a:r>
                    </a:p>
                  </a:txBody>
                  <a:tcPr anchor="ctr"/>
                </a:tc>
                <a:tc hMerge="1">
                  <a:txBody>
                    <a:bodyPr/>
                    <a:lstStyle/>
                    <a:p>
                      <a:pPr algn="l"/>
                      <a:endParaRPr kumimoji="1" lang="ja-JP" altLang="en-US"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1576480787"/>
                  </a:ext>
                </a:extLst>
              </a:tr>
            </a:tbl>
          </a:graphicData>
        </a:graphic>
      </p:graphicFrame>
      <p:sp>
        <p:nvSpPr>
          <p:cNvPr id="3" name="正方形/長方形 2">
            <a:extLst>
              <a:ext uri="{FF2B5EF4-FFF2-40B4-BE49-F238E27FC236}">
                <a16:creationId xmlns:a16="http://schemas.microsoft.com/office/drawing/2014/main" id="{B62F836E-E490-4581-9513-9FF248369486}"/>
              </a:ext>
            </a:extLst>
          </p:cNvPr>
          <p:cNvSpPr/>
          <p:nvPr/>
        </p:nvSpPr>
        <p:spPr>
          <a:xfrm>
            <a:off x="539946" y="6995826"/>
            <a:ext cx="6119415" cy="646331"/>
          </a:xfrm>
          <a:prstGeom prst="rect">
            <a:avLst/>
          </a:prstGeom>
        </p:spPr>
        <p:txBody>
          <a:bodyPr wrap="square">
            <a:spAutoFit/>
          </a:bodyPr>
          <a:lstStyle/>
          <a:p>
            <a:r>
              <a:rPr lang="en-US" altLang="ja-JP" sz="1200" dirty="0">
                <a:solidFill>
                  <a:srgbClr val="2E2E2E"/>
                </a:solidFill>
                <a:latin typeface="BIZ UDP明朝 Medium" panose="02020500000000000000" pitchFamily="18" charset="-128"/>
                <a:ea typeface="BIZ UDP明朝 Medium" panose="02020500000000000000" pitchFamily="18" charset="-128"/>
              </a:rPr>
              <a:t>※</a:t>
            </a:r>
            <a:r>
              <a:rPr lang="ja-JP" altLang="en-US" sz="1200" dirty="0">
                <a:solidFill>
                  <a:srgbClr val="2E2E2E"/>
                </a:solidFill>
                <a:latin typeface="BIZ UDP明朝 Medium" panose="02020500000000000000" pitchFamily="18" charset="-128"/>
                <a:ea typeface="BIZ UDP明朝 Medium" panose="02020500000000000000" pitchFamily="18" charset="-128"/>
              </a:rPr>
              <a:t>上記のいずれの場合も、裁判所に納める予納金等の実費は別途必要となります。</a:t>
            </a:r>
            <a:endParaRPr lang="en-US" altLang="ja-JP" sz="1200" dirty="0">
              <a:solidFill>
                <a:srgbClr val="2E2E2E"/>
              </a:solidFill>
              <a:latin typeface="BIZ UDP明朝 Medium" panose="02020500000000000000" pitchFamily="18" charset="-128"/>
              <a:ea typeface="BIZ UDP明朝 Medium" panose="02020500000000000000" pitchFamily="18" charset="-128"/>
            </a:endParaRPr>
          </a:p>
          <a:p>
            <a:r>
              <a:rPr lang="en-US" altLang="ja-JP" sz="1200" dirty="0">
                <a:solidFill>
                  <a:srgbClr val="2E2E2E"/>
                </a:solidFill>
                <a:latin typeface="BIZ UDP明朝 Medium" panose="02020500000000000000" pitchFamily="18" charset="-128"/>
                <a:ea typeface="BIZ UDP明朝 Medium" panose="02020500000000000000" pitchFamily="18" charset="-128"/>
              </a:rPr>
              <a:t>※</a:t>
            </a:r>
            <a:r>
              <a:rPr lang="ja-JP" altLang="en-US" sz="1200" dirty="0">
                <a:solidFill>
                  <a:srgbClr val="2E2E2E"/>
                </a:solidFill>
                <a:latin typeface="BIZ UDP明朝 Medium" panose="02020500000000000000" pitchFamily="18" charset="-128"/>
                <a:ea typeface="BIZ UDP明朝 Medium" panose="02020500000000000000" pitchFamily="18" charset="-128"/>
              </a:rPr>
              <a:t>民事再生事件については、再生計画の履行可能性の検討のため、着手金とは別に再生計画において支払うことになる金額の積立をしていただきます。</a:t>
            </a:r>
          </a:p>
        </p:txBody>
      </p:sp>
    </p:spTree>
    <p:extLst>
      <p:ext uri="{BB962C8B-B14F-4D97-AF65-F5344CB8AC3E}">
        <p14:creationId xmlns:p14="http://schemas.microsoft.com/office/powerpoint/2010/main" val="650595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債務整理事件の費用②</a:t>
            </a:r>
          </a:p>
        </p:txBody>
      </p:sp>
      <p:graphicFrame>
        <p:nvGraphicFramePr>
          <p:cNvPr id="8" name="表 15">
            <a:extLst>
              <a:ext uri="{FF2B5EF4-FFF2-40B4-BE49-F238E27FC236}">
                <a16:creationId xmlns:a16="http://schemas.microsoft.com/office/drawing/2014/main" id="{93F9E29A-4F6F-4920-8846-FAB16B5FE782}"/>
              </a:ext>
            </a:extLst>
          </p:cNvPr>
          <p:cNvGraphicFramePr>
            <a:graphicFrameLocks noGrp="1"/>
          </p:cNvGraphicFramePr>
          <p:nvPr>
            <p:extLst>
              <p:ext uri="{D42A27DB-BD31-4B8C-83A1-F6EECF244321}">
                <p14:modId xmlns:p14="http://schemas.microsoft.com/office/powerpoint/2010/main" val="3099609356"/>
              </p:ext>
            </p:extLst>
          </p:nvPr>
        </p:nvGraphicFramePr>
        <p:xfrm>
          <a:off x="539947" y="1223676"/>
          <a:ext cx="6119416" cy="4406029"/>
        </p:xfrm>
        <a:graphic>
          <a:graphicData uri="http://schemas.openxmlformats.org/drawingml/2006/table">
            <a:tbl>
              <a:tblPr firstRow="1" bandRow="1" bandCol="1">
                <a:tableStyleId>{F2DE63D5-997A-4646-A377-4702673A728D}</a:tableStyleId>
              </a:tblPr>
              <a:tblGrid>
                <a:gridCol w="764978">
                  <a:extLst>
                    <a:ext uri="{9D8B030D-6E8A-4147-A177-3AD203B41FA5}">
                      <a16:colId xmlns:a16="http://schemas.microsoft.com/office/drawing/2014/main" val="1811078445"/>
                    </a:ext>
                  </a:extLst>
                </a:gridCol>
                <a:gridCol w="2362200">
                  <a:extLst>
                    <a:ext uri="{9D8B030D-6E8A-4147-A177-3AD203B41FA5}">
                      <a16:colId xmlns:a16="http://schemas.microsoft.com/office/drawing/2014/main" val="905193580"/>
                    </a:ext>
                  </a:extLst>
                </a:gridCol>
                <a:gridCol w="2992238">
                  <a:extLst>
                    <a:ext uri="{9D8B030D-6E8A-4147-A177-3AD203B41FA5}">
                      <a16:colId xmlns:a16="http://schemas.microsoft.com/office/drawing/2014/main" val="3894881452"/>
                    </a:ext>
                  </a:extLst>
                </a:gridCol>
              </a:tblGrid>
              <a:tr h="556260">
                <a:tc gridSpan="3">
                  <a:txBody>
                    <a:bodyPr/>
                    <a:lstStyle/>
                    <a:p>
                      <a:pPr algn="ctr"/>
                      <a:r>
                        <a:rPr kumimoji="1" lang="ja-JP" altLang="en-US" sz="1400" dirty="0">
                          <a:latin typeface="BIZ UDP明朝 Medium" panose="02020500000000000000" pitchFamily="18" charset="-128"/>
                          <a:ea typeface="BIZ UDP明朝 Medium" panose="02020500000000000000" pitchFamily="18" charset="-128"/>
                        </a:rPr>
                        <a:t>過払金請求・任意整理事件のご依頼</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12594160"/>
                  </a:ext>
                </a:extLst>
              </a:tr>
              <a:tr h="685229">
                <a:tc rowSpan="3">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過払金の有無の調査</a:t>
                      </a:r>
                    </a:p>
                  </a:txBody>
                  <a:tcPr anchor="ctr">
                    <a:lnB w="6350" cap="flat" cmpd="sng" algn="ctr">
                      <a:solidFill>
                        <a:schemeClr val="tx2">
                          <a:lumMod val="40000"/>
                          <a:lumOff val="60000"/>
                        </a:schemeClr>
                      </a:solidFill>
                      <a:prstDash val="solid"/>
                      <a:round/>
                      <a:headEnd type="none" w="med" len="med"/>
                      <a:tailEnd type="none" w="med" len="med"/>
                    </a:lnB>
                  </a:tcPr>
                </a:tc>
                <a:tc>
                  <a:txBody>
                    <a:bodyPr/>
                    <a:lstStyle/>
                    <a:p>
                      <a:r>
                        <a:rPr kumimoji="1" lang="ja-JP" altLang="en-US" sz="1200" dirty="0">
                          <a:latin typeface="BIZ UDP明朝 Medium" panose="02020500000000000000" pitchFamily="18" charset="-128"/>
                          <a:ea typeface="BIZ UDP明朝 Medium" panose="02020500000000000000" pitchFamily="18" charset="-128"/>
                        </a:rPr>
                        <a:t>０円</a:t>
                      </a:r>
                    </a:p>
                  </a:txBody>
                  <a:tcPr anchor="ctr"/>
                </a:tc>
                <a:extLst>
                  <a:ext uri="{0D108BD9-81ED-4DB2-BD59-A6C34878D82A}">
                    <a16:rowId xmlns:a16="http://schemas.microsoft.com/office/drawing/2014/main" val="564385619"/>
                  </a:ext>
                </a:extLst>
              </a:tr>
              <a:tr h="685229">
                <a:tc vMerge="1">
                  <a:txBody>
                    <a:bodyPr/>
                    <a:lstStyle/>
                    <a:p>
                      <a:pPr algn="l" fontAlgn="t" latinLnBrk="0"/>
                      <a:endParaRPr lang="ja-JP"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過払い金がなく、債権者と個別に返済額等の見直しの交渉をする場合</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lnT w="6350" cap="flat" cmpd="sng" algn="ctr">
                      <a:solidFill>
                        <a:schemeClr val="tx2">
                          <a:lumMod val="40000"/>
                          <a:lumOff val="60000"/>
                        </a:schemeClr>
                      </a:solidFill>
                      <a:prstDash val="solid"/>
                      <a:round/>
                      <a:headEnd type="none" w="med" len="med"/>
                      <a:tailEnd type="none" w="med" len="med"/>
                    </a:lnT>
                  </a:tcP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債権者１社あたり２万５０００円</a:t>
                      </a:r>
                      <a:endParaRPr lang="zh-TW"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685229">
                <a:tc vMerge="1">
                  <a:txBody>
                    <a:bodyPr/>
                    <a:lstStyle/>
                    <a:p>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過払い金があり、過払い金返還請求をする場合</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返還請求対象債権者については０円</a:t>
                      </a:r>
                      <a:endParaRPr lang="zh-TW"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2403871357"/>
                  </a:ext>
                </a:extLst>
              </a:tr>
              <a:tr h="513922">
                <a:tc rowSpan="3">
                  <a:txBody>
                    <a:bodyPr/>
                    <a:lstStyle/>
                    <a:p>
                      <a:pPr algn="l"/>
                      <a:r>
                        <a:rPr kumimoji="1" lang="ja-JP" altLang="en-US" sz="1200" dirty="0">
                          <a:latin typeface="BIZ UDP明朝 Medium" panose="02020500000000000000" pitchFamily="18" charset="-128"/>
                          <a:ea typeface="BIZ UDP明朝 Medium" panose="02020500000000000000" pitchFamily="18" charset="-128"/>
                        </a:rPr>
                        <a:t>報酬金</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過払い金がなく、債権者と個別に返済額等の見直しができた場合</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債権者１社あたり１万円</a:t>
                      </a:r>
                    </a:p>
                  </a:txBody>
                  <a:tcPr anchor="ctr"/>
                </a:tc>
                <a:extLst>
                  <a:ext uri="{0D108BD9-81ED-4DB2-BD59-A6C34878D82A}">
                    <a16:rowId xmlns:a16="http://schemas.microsoft.com/office/drawing/2014/main" val="1576480787"/>
                  </a:ext>
                </a:extLst>
              </a:tr>
              <a:tr h="513922">
                <a:tc vMerge="1">
                  <a:txBody>
                    <a:bodyPr/>
                    <a:lstStyle/>
                    <a:p>
                      <a:pPr algn="l"/>
                      <a:endParaRPr kumimoji="1" lang="ja-JP" altLang="en-US" sz="1200" dirty="0">
                        <a:latin typeface="BIZ UDP明朝 Medium" panose="02020500000000000000" pitchFamily="18" charset="-128"/>
                        <a:ea typeface="BIZ UDP明朝 Medium" panose="02020500000000000000" pitchFamily="18" charset="-128"/>
                      </a:endParaRPr>
                    </a:p>
                  </a:txBody>
                  <a:tcPr anchor="ctr"/>
                </a:tc>
                <a:tc rowSpan="2">
                  <a:txBody>
                    <a:bodyPr/>
                    <a:lstStyle/>
                    <a:p>
                      <a:pPr algn="l"/>
                      <a:r>
                        <a:rPr kumimoji="1" lang="ja-JP" altLang="en-US" sz="1200" dirty="0">
                          <a:latin typeface="BIZ UDP明朝 Medium" panose="02020500000000000000" pitchFamily="18" charset="-128"/>
                          <a:ea typeface="BIZ UDP明朝 Medium" panose="02020500000000000000" pitchFamily="18" charset="-128"/>
                        </a:rPr>
                        <a:t>過払い金があり、過払い金の返還を受けた場合</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・交渉による解決の場合</a:t>
                      </a:r>
                    </a:p>
                    <a:p>
                      <a:r>
                        <a:rPr kumimoji="1" lang="ja-JP" altLang="en-US" sz="1200" dirty="0">
                          <a:latin typeface="BIZ UDP明朝 Medium" panose="02020500000000000000" pitchFamily="18" charset="-128"/>
                          <a:ea typeface="BIZ UDP明朝 Medium" panose="02020500000000000000" pitchFamily="18" charset="-128"/>
                        </a:rPr>
                        <a:t>返還金（完済前の場合、相殺部分を含む）の１５％＋１社あたり２万円</a:t>
                      </a:r>
                    </a:p>
                  </a:txBody>
                  <a:tcPr anchor="ctr"/>
                </a:tc>
                <a:extLst>
                  <a:ext uri="{0D108BD9-81ED-4DB2-BD59-A6C34878D82A}">
                    <a16:rowId xmlns:a16="http://schemas.microsoft.com/office/drawing/2014/main" val="9288926"/>
                  </a:ext>
                </a:extLst>
              </a:tr>
              <a:tr h="513922">
                <a:tc vMerge="1">
                  <a:txBody>
                    <a:bodyPr/>
                    <a:lstStyle/>
                    <a:p>
                      <a:pPr algn="l"/>
                      <a:endParaRPr kumimoji="1" lang="ja-JP" altLang="en-US" sz="1200" dirty="0">
                        <a:latin typeface="BIZ UDP明朝 Medium" panose="02020500000000000000" pitchFamily="18" charset="-128"/>
                        <a:ea typeface="BIZ UDP明朝 Medium" panose="02020500000000000000" pitchFamily="18" charset="-128"/>
                      </a:endParaRPr>
                    </a:p>
                  </a:txBody>
                  <a:tcPr anchor="ctr"/>
                </a:tc>
                <a:tc vMerge="1">
                  <a:txBody>
                    <a:bodyPr/>
                    <a:lstStyle/>
                    <a:p>
                      <a:pPr algn="l"/>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・訴訟による解決の場合</a:t>
                      </a:r>
                    </a:p>
                    <a:p>
                      <a:r>
                        <a:rPr kumimoji="1" lang="ja-JP" altLang="en-US" sz="1200" dirty="0">
                          <a:latin typeface="BIZ UDP明朝 Medium" panose="02020500000000000000" pitchFamily="18" charset="-128"/>
                          <a:ea typeface="BIZ UDP明朝 Medium" panose="02020500000000000000" pitchFamily="18" charset="-128"/>
                        </a:rPr>
                        <a:t>返還金（完済前の場合、相殺部分を含む）の２０％＋１社あたり３万円</a:t>
                      </a:r>
                    </a:p>
                  </a:txBody>
                  <a:tcPr anchor="ctr"/>
                </a:tc>
                <a:extLst>
                  <a:ext uri="{0D108BD9-81ED-4DB2-BD59-A6C34878D82A}">
                    <a16:rowId xmlns:a16="http://schemas.microsoft.com/office/drawing/2014/main" val="479680117"/>
                  </a:ext>
                </a:extLst>
              </a:tr>
            </a:tbl>
          </a:graphicData>
        </a:graphic>
      </p:graphicFrame>
    </p:spTree>
    <p:extLst>
      <p:ext uri="{BB962C8B-B14F-4D97-AF65-F5344CB8AC3E}">
        <p14:creationId xmlns:p14="http://schemas.microsoft.com/office/powerpoint/2010/main" val="2010022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刑事事件の費用①</a:t>
            </a:r>
          </a:p>
        </p:txBody>
      </p:sp>
      <p:graphicFrame>
        <p:nvGraphicFramePr>
          <p:cNvPr id="8" name="表 15">
            <a:extLst>
              <a:ext uri="{FF2B5EF4-FFF2-40B4-BE49-F238E27FC236}">
                <a16:creationId xmlns:a16="http://schemas.microsoft.com/office/drawing/2014/main" id="{93F9E29A-4F6F-4920-8846-FAB16B5FE782}"/>
              </a:ext>
            </a:extLst>
          </p:cNvPr>
          <p:cNvGraphicFramePr>
            <a:graphicFrameLocks noGrp="1"/>
          </p:cNvGraphicFramePr>
          <p:nvPr>
            <p:extLst>
              <p:ext uri="{D42A27DB-BD31-4B8C-83A1-F6EECF244321}">
                <p14:modId xmlns:p14="http://schemas.microsoft.com/office/powerpoint/2010/main" val="2747693550"/>
              </p:ext>
            </p:extLst>
          </p:nvPr>
        </p:nvGraphicFramePr>
        <p:xfrm>
          <a:off x="539947" y="1223676"/>
          <a:ext cx="6119416" cy="7040880"/>
        </p:xfrm>
        <a:graphic>
          <a:graphicData uri="http://schemas.openxmlformats.org/drawingml/2006/table">
            <a:tbl>
              <a:tblPr firstRow="1" bandRow="1" bandCol="1">
                <a:tableStyleId>{7E9639D4-E3E2-4D34-9284-5A2195B3D0D7}</a:tableStyleId>
              </a:tblPr>
              <a:tblGrid>
                <a:gridCol w="764978">
                  <a:extLst>
                    <a:ext uri="{9D8B030D-6E8A-4147-A177-3AD203B41FA5}">
                      <a16:colId xmlns:a16="http://schemas.microsoft.com/office/drawing/2014/main" val="1811078445"/>
                    </a:ext>
                  </a:extLst>
                </a:gridCol>
                <a:gridCol w="1409700">
                  <a:extLst>
                    <a:ext uri="{9D8B030D-6E8A-4147-A177-3AD203B41FA5}">
                      <a16:colId xmlns:a16="http://schemas.microsoft.com/office/drawing/2014/main" val="905193580"/>
                    </a:ext>
                  </a:extLst>
                </a:gridCol>
                <a:gridCol w="2029519">
                  <a:extLst>
                    <a:ext uri="{9D8B030D-6E8A-4147-A177-3AD203B41FA5}">
                      <a16:colId xmlns:a16="http://schemas.microsoft.com/office/drawing/2014/main" val="3894881452"/>
                    </a:ext>
                  </a:extLst>
                </a:gridCol>
                <a:gridCol w="1915219">
                  <a:extLst>
                    <a:ext uri="{9D8B030D-6E8A-4147-A177-3AD203B41FA5}">
                      <a16:colId xmlns:a16="http://schemas.microsoft.com/office/drawing/2014/main" val="3779687499"/>
                    </a:ext>
                  </a:extLst>
                </a:gridCol>
              </a:tblGrid>
              <a:tr h="640080">
                <a:tc gridSpan="4">
                  <a:txBody>
                    <a:bodyPr/>
                    <a:lstStyle/>
                    <a:p>
                      <a:pPr algn="ctr"/>
                      <a:r>
                        <a:rPr kumimoji="1" lang="ja-JP" altLang="en-US" sz="1400" dirty="0">
                          <a:latin typeface="BIZ UDP明朝 Medium" panose="02020500000000000000" pitchFamily="18" charset="-128"/>
                          <a:ea typeface="BIZ UDP明朝 Medium" panose="02020500000000000000" pitchFamily="18" charset="-128"/>
                        </a:rPr>
                        <a:t>事案簡明な自白事件の場合（裁判員裁判事件を除く）</a:t>
                      </a:r>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2612594160"/>
                  </a:ext>
                </a:extLst>
              </a:tr>
              <a:tr h="640080">
                <a:tc rowSpan="2">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lnB w="6350" cap="flat" cmpd="sng" algn="ctr">
                      <a:solidFill>
                        <a:schemeClr val="tx1">
                          <a:lumMod val="95000"/>
                          <a:lumOff val="5000"/>
                        </a:schemeClr>
                      </a:solidFill>
                      <a:prstDash val="solid"/>
                      <a:round/>
                      <a:headEnd type="none" w="med" len="med"/>
                      <a:tailEnd type="none" w="med" len="med"/>
                    </a:lnB>
                  </a:tcPr>
                </a:tc>
                <a:tc>
                  <a:txBody>
                    <a:bodyPr/>
                    <a:lstStyle/>
                    <a:p>
                      <a:r>
                        <a:rPr kumimoji="1" lang="ja-JP" altLang="en-US" sz="1200" dirty="0">
                          <a:latin typeface="BIZ UDP明朝 Medium" panose="02020500000000000000" pitchFamily="18" charset="-128"/>
                          <a:ea typeface="BIZ UDP明朝 Medium" panose="02020500000000000000" pitchFamily="18" charset="-128"/>
                        </a:rPr>
                        <a:t>起訴前弁護</a:t>
                      </a:r>
                    </a:p>
                  </a:txBody>
                  <a:tcPr anchor="ctr"/>
                </a:tc>
                <a:tc gridSpan="2">
                  <a:txBody>
                    <a:bodyPr/>
                    <a:lstStyle/>
                    <a:p>
                      <a:r>
                        <a:rPr kumimoji="1" lang="ja-JP" altLang="en-US" sz="1200" dirty="0">
                          <a:latin typeface="BIZ UDP明朝 Medium" panose="02020500000000000000" pitchFamily="18" charset="-128"/>
                          <a:ea typeface="BIZ UDP明朝 Medium" panose="02020500000000000000" pitchFamily="18" charset="-128"/>
                        </a:rPr>
                        <a:t>３０万円</a:t>
                      </a:r>
                    </a:p>
                  </a:txBody>
                  <a:tcPr anchor="ctr"/>
                </a:tc>
                <a:tc hMerge="1">
                  <a:txBody>
                    <a:bodyPr/>
                    <a:lstStyle/>
                    <a:p>
                      <a:endParaRPr kumimoji="1" lang="ja-JP" altLang="en-US"/>
                    </a:p>
                  </a:txBody>
                  <a:tcPr/>
                </a:tc>
                <a:extLst>
                  <a:ext uri="{0D108BD9-81ED-4DB2-BD59-A6C34878D82A}">
                    <a16:rowId xmlns:a16="http://schemas.microsoft.com/office/drawing/2014/main" val="564385619"/>
                  </a:ext>
                </a:extLst>
              </a:tr>
              <a:tr h="640080">
                <a:tc vMerge="1">
                  <a:txBody>
                    <a:bodyPr/>
                    <a:lstStyle/>
                    <a:p>
                      <a:pPr algn="l" fontAlgn="t" latinLnBrk="0"/>
                      <a:endParaRPr lang="ja-JP"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起訴後弁護</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gridSpan="2">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３０万円</a:t>
                      </a:r>
                      <a:endParaRPr lang="en-US" altLang="ja-JP" sz="1200" dirty="0">
                        <a:latin typeface="BIZ UDP明朝 Medium" panose="02020500000000000000" pitchFamily="18" charset="-128"/>
                        <a:ea typeface="BIZ UDP明朝 Medium" panose="02020500000000000000" pitchFamily="18" charset="-128"/>
                      </a:endParaRPr>
                    </a:p>
                    <a:p>
                      <a:pPr algn="l" fontAlgn="t" latinLnBrk="0"/>
                      <a:r>
                        <a:rPr lang="ja-JP" altLang="en-US" sz="1200" dirty="0">
                          <a:latin typeface="BIZ UDP明朝 Medium" panose="02020500000000000000" pitchFamily="18" charset="-128"/>
                          <a:ea typeface="BIZ UDP明朝 Medium" panose="02020500000000000000" pitchFamily="18" charset="-128"/>
                        </a:rPr>
                        <a:t>（起訴前から引続きご依頼いただく場合、１５万円）</a:t>
                      </a:r>
                      <a:endParaRPr lang="zh-TW"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hMerge="1">
                  <a:txBody>
                    <a:bodyPr/>
                    <a:lstStyle/>
                    <a:p>
                      <a:endParaRPr kumimoji="1" lang="ja-JP" altLang="en-US"/>
                    </a:p>
                  </a:txBody>
                  <a:tcPr/>
                </a:tc>
                <a:extLst>
                  <a:ext uri="{0D108BD9-81ED-4DB2-BD59-A6C34878D82A}">
                    <a16:rowId xmlns:a16="http://schemas.microsoft.com/office/drawing/2014/main" val="1528632919"/>
                  </a:ext>
                </a:extLst>
              </a:tr>
              <a:tr h="640080">
                <a:tc rowSpan="8">
                  <a:txBody>
                    <a:bodyPr/>
                    <a:lstStyle/>
                    <a:p>
                      <a:pPr algn="l"/>
                      <a:r>
                        <a:rPr kumimoji="1" lang="ja-JP" altLang="en-US" sz="1200" dirty="0">
                          <a:latin typeface="BIZ UDP明朝 Medium" panose="02020500000000000000" pitchFamily="18" charset="-128"/>
                          <a:ea typeface="BIZ UDP明朝 Medium" panose="02020500000000000000" pitchFamily="18" charset="-128"/>
                        </a:rPr>
                        <a:t>報酬金</a:t>
                      </a:r>
                    </a:p>
                  </a:txBody>
                  <a:tcPr anchor="ctr">
                    <a:lnT w="6350" cap="flat" cmpd="sng" algn="ctr">
                      <a:solidFill>
                        <a:schemeClr val="tx1">
                          <a:lumMod val="95000"/>
                          <a:lumOff val="5000"/>
                        </a:schemeClr>
                      </a:solidFill>
                      <a:prstDash val="solid"/>
                      <a:round/>
                      <a:headEnd type="none" w="med" len="med"/>
                      <a:tailEnd type="none" w="med" len="med"/>
                    </a:lnT>
                  </a:tcPr>
                </a:tc>
                <a:tc rowSpan="5">
                  <a:txBody>
                    <a:bodyPr/>
                    <a:lstStyle/>
                    <a:p>
                      <a:pPr algn="l"/>
                      <a:r>
                        <a:rPr kumimoji="1" lang="ja-JP" altLang="en-US" sz="1200" dirty="0">
                          <a:latin typeface="BIZ UDP明朝 Medium" panose="02020500000000000000" pitchFamily="18" charset="-128"/>
                          <a:ea typeface="BIZ UDP明朝 Medium" panose="02020500000000000000" pitchFamily="18" charset="-128"/>
                        </a:rPr>
                        <a:t>処分に関する報酬</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不起訴</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３０万円（ただし、禁固以上の刑確定で失職するような場合、５０万円）</a:t>
                      </a:r>
                    </a:p>
                  </a:txBody>
                  <a:tcPr anchor="ctr"/>
                </a:tc>
                <a:extLst>
                  <a:ext uri="{0D108BD9-81ED-4DB2-BD59-A6C34878D82A}">
                    <a16:rowId xmlns:a16="http://schemas.microsoft.com/office/drawing/2014/main" val="1576480787"/>
                  </a:ext>
                </a:extLst>
              </a:tr>
              <a:tr h="64008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略式命令（罰金刑）</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２０万円（ただし、禁固以上の刑確定で失職するような場合、５０万円）</a:t>
                      </a:r>
                    </a:p>
                  </a:txBody>
                  <a:tcPr anchor="ctr"/>
                </a:tc>
                <a:extLst>
                  <a:ext uri="{0D108BD9-81ED-4DB2-BD59-A6C34878D82A}">
                    <a16:rowId xmlns:a16="http://schemas.microsoft.com/office/drawing/2014/main" val="4090148719"/>
                  </a:ext>
                </a:extLst>
              </a:tr>
              <a:tr h="64008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執行猶予判決</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３０万円</a:t>
                      </a:r>
                    </a:p>
                  </a:txBody>
                  <a:tcPr anchor="ctr"/>
                </a:tc>
                <a:extLst>
                  <a:ext uri="{0D108BD9-81ED-4DB2-BD59-A6C34878D82A}">
                    <a16:rowId xmlns:a16="http://schemas.microsoft.com/office/drawing/2014/main" val="1093882622"/>
                  </a:ext>
                </a:extLst>
              </a:tr>
              <a:tr h="64008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正式裁判での罰金刑</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３０万円（ただし、禁固以上の刑確定で失職するような場合、５０万円）</a:t>
                      </a:r>
                    </a:p>
                  </a:txBody>
                  <a:tcPr anchor="ctr"/>
                </a:tc>
                <a:extLst>
                  <a:ext uri="{0D108BD9-81ED-4DB2-BD59-A6C34878D82A}">
                    <a16:rowId xmlns:a16="http://schemas.microsoft.com/office/drawing/2014/main" val="2329703804"/>
                  </a:ext>
                </a:extLst>
              </a:tr>
              <a:tr h="64008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実刑判決だが求刑より減軽された場合</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２０万円​</a:t>
                      </a:r>
                    </a:p>
                  </a:txBody>
                  <a:tcPr anchor="ctr"/>
                </a:tc>
                <a:extLst>
                  <a:ext uri="{0D108BD9-81ED-4DB2-BD59-A6C34878D82A}">
                    <a16:rowId xmlns:a16="http://schemas.microsoft.com/office/drawing/2014/main" val="855106861"/>
                  </a:ext>
                </a:extLst>
              </a:tr>
              <a:tr h="640080">
                <a:tc vMerge="1">
                  <a:txBody>
                    <a:bodyPr/>
                    <a:lstStyle/>
                    <a:p>
                      <a:pPr algn="l"/>
                      <a:endParaRPr kumimoji="1" lang="ja-JP" altLang="en-US" sz="1200" dirty="0">
                        <a:latin typeface="BIZ UDP明朝 Medium" panose="02020500000000000000" pitchFamily="18" charset="-128"/>
                        <a:ea typeface="BIZ UDP明朝 Medium" panose="02020500000000000000" pitchFamily="18" charset="-128"/>
                      </a:endParaRPr>
                    </a:p>
                  </a:txBody>
                  <a:tcPr anchor="ctr"/>
                </a:tc>
                <a:tc rowSpan="3">
                  <a:txBody>
                    <a:bodyPr/>
                    <a:lstStyle/>
                    <a:p>
                      <a:pPr algn="l"/>
                      <a:r>
                        <a:rPr kumimoji="1" lang="ja-JP" altLang="en-US" sz="1200" dirty="0">
                          <a:latin typeface="BIZ UDP明朝 Medium" panose="02020500000000000000" pitchFamily="18" charset="-128"/>
                          <a:ea typeface="BIZ UDP明朝 Medium" panose="02020500000000000000" pitchFamily="18" charset="-128"/>
                        </a:rPr>
                        <a:t>その他の報酬</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勾留（延長）に対する準抗告等の認容</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５万円</a:t>
                      </a:r>
                    </a:p>
                  </a:txBody>
                  <a:tcPr anchor="ctr"/>
                </a:tc>
                <a:extLst>
                  <a:ext uri="{0D108BD9-81ED-4DB2-BD59-A6C34878D82A}">
                    <a16:rowId xmlns:a16="http://schemas.microsoft.com/office/drawing/2014/main" val="9288926"/>
                  </a:ext>
                </a:extLst>
              </a:tr>
              <a:tr h="640080">
                <a:tc vMerge="1">
                  <a:txBody>
                    <a:bodyPr/>
                    <a:lstStyle/>
                    <a:p>
                      <a:pPr algn="l"/>
                      <a:endParaRPr kumimoji="1" lang="ja-JP" altLang="en-US" sz="1200" dirty="0">
                        <a:latin typeface="BIZ UDP明朝 Medium" panose="02020500000000000000" pitchFamily="18" charset="-128"/>
                        <a:ea typeface="BIZ UDP明朝 Medium" panose="02020500000000000000" pitchFamily="18" charset="-128"/>
                      </a:endParaRPr>
                    </a:p>
                  </a:txBody>
                  <a:tcPr anchor="ctr"/>
                </a:tc>
                <a:tc vMerge="1">
                  <a:txBody>
                    <a:bodyPr/>
                    <a:lstStyle/>
                    <a:p>
                      <a:pPr algn="l"/>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保釈請求の認容</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１０万円</a:t>
                      </a:r>
                    </a:p>
                  </a:txBody>
                  <a:tcPr anchor="ctr"/>
                </a:tc>
                <a:extLst>
                  <a:ext uri="{0D108BD9-81ED-4DB2-BD59-A6C34878D82A}">
                    <a16:rowId xmlns:a16="http://schemas.microsoft.com/office/drawing/2014/main" val="479680117"/>
                  </a:ext>
                </a:extLst>
              </a:tr>
              <a:tr h="64008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latin typeface="BIZ UDP明朝 Medium" panose="02020500000000000000" pitchFamily="18" charset="-128"/>
                          <a:ea typeface="BIZ UDP明朝 Medium" panose="02020500000000000000" pitchFamily="18" charset="-128"/>
                        </a:rPr>
                        <a:t>被害者との示談成立</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被害者一人あたり２万円</a:t>
                      </a:r>
                    </a:p>
                  </a:txBody>
                  <a:tcPr anchor="ctr"/>
                </a:tc>
                <a:extLst>
                  <a:ext uri="{0D108BD9-81ED-4DB2-BD59-A6C34878D82A}">
                    <a16:rowId xmlns:a16="http://schemas.microsoft.com/office/drawing/2014/main" val="708918636"/>
                  </a:ext>
                </a:extLst>
              </a:tr>
            </a:tbl>
          </a:graphicData>
        </a:graphic>
      </p:graphicFrame>
    </p:spTree>
    <p:extLst>
      <p:ext uri="{BB962C8B-B14F-4D97-AF65-F5344CB8AC3E}">
        <p14:creationId xmlns:p14="http://schemas.microsoft.com/office/powerpoint/2010/main" val="2534617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刑事事件の費用②</a:t>
            </a:r>
          </a:p>
        </p:txBody>
      </p:sp>
      <p:graphicFrame>
        <p:nvGraphicFramePr>
          <p:cNvPr id="8" name="表 15">
            <a:extLst>
              <a:ext uri="{FF2B5EF4-FFF2-40B4-BE49-F238E27FC236}">
                <a16:creationId xmlns:a16="http://schemas.microsoft.com/office/drawing/2014/main" id="{93F9E29A-4F6F-4920-8846-FAB16B5FE782}"/>
              </a:ext>
            </a:extLst>
          </p:cNvPr>
          <p:cNvGraphicFramePr>
            <a:graphicFrameLocks noGrp="1"/>
          </p:cNvGraphicFramePr>
          <p:nvPr>
            <p:extLst>
              <p:ext uri="{D42A27DB-BD31-4B8C-83A1-F6EECF244321}">
                <p14:modId xmlns:p14="http://schemas.microsoft.com/office/powerpoint/2010/main" val="1218606695"/>
              </p:ext>
            </p:extLst>
          </p:nvPr>
        </p:nvGraphicFramePr>
        <p:xfrm>
          <a:off x="539947" y="1223676"/>
          <a:ext cx="6119416" cy="7040880"/>
        </p:xfrm>
        <a:graphic>
          <a:graphicData uri="http://schemas.openxmlformats.org/drawingml/2006/table">
            <a:tbl>
              <a:tblPr firstRow="1" bandRow="1" bandCol="1">
                <a:tableStyleId>{7E9639D4-E3E2-4D34-9284-5A2195B3D0D7}</a:tableStyleId>
              </a:tblPr>
              <a:tblGrid>
                <a:gridCol w="764978">
                  <a:extLst>
                    <a:ext uri="{9D8B030D-6E8A-4147-A177-3AD203B41FA5}">
                      <a16:colId xmlns:a16="http://schemas.microsoft.com/office/drawing/2014/main" val="1811078445"/>
                    </a:ext>
                  </a:extLst>
                </a:gridCol>
                <a:gridCol w="1409700">
                  <a:extLst>
                    <a:ext uri="{9D8B030D-6E8A-4147-A177-3AD203B41FA5}">
                      <a16:colId xmlns:a16="http://schemas.microsoft.com/office/drawing/2014/main" val="905193580"/>
                    </a:ext>
                  </a:extLst>
                </a:gridCol>
                <a:gridCol w="2029519">
                  <a:extLst>
                    <a:ext uri="{9D8B030D-6E8A-4147-A177-3AD203B41FA5}">
                      <a16:colId xmlns:a16="http://schemas.microsoft.com/office/drawing/2014/main" val="3894881452"/>
                    </a:ext>
                  </a:extLst>
                </a:gridCol>
                <a:gridCol w="1915219">
                  <a:extLst>
                    <a:ext uri="{9D8B030D-6E8A-4147-A177-3AD203B41FA5}">
                      <a16:colId xmlns:a16="http://schemas.microsoft.com/office/drawing/2014/main" val="3779687499"/>
                    </a:ext>
                  </a:extLst>
                </a:gridCol>
              </a:tblGrid>
              <a:tr h="640080">
                <a:tc gridSpan="4">
                  <a:txBody>
                    <a:bodyPr/>
                    <a:lstStyle/>
                    <a:p>
                      <a:pPr algn="ctr"/>
                      <a:r>
                        <a:rPr kumimoji="1" lang="ja-JP" altLang="en-US" sz="1400" dirty="0">
                          <a:latin typeface="BIZ UDP明朝 Medium" panose="02020500000000000000" pitchFamily="18" charset="-128"/>
                          <a:ea typeface="BIZ UDP明朝 Medium" panose="02020500000000000000" pitchFamily="18" charset="-128"/>
                        </a:rPr>
                        <a:t>事案複雑または否認事件の場合（裁判員裁判事件を除く）</a:t>
                      </a:r>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2612594160"/>
                  </a:ext>
                </a:extLst>
              </a:tr>
              <a:tr h="640080">
                <a:tc rowSpan="2">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lnB w="6350" cap="flat" cmpd="sng" algn="ctr">
                      <a:solidFill>
                        <a:schemeClr val="tx1">
                          <a:lumMod val="95000"/>
                          <a:lumOff val="5000"/>
                        </a:schemeClr>
                      </a:solidFill>
                      <a:prstDash val="solid"/>
                      <a:round/>
                      <a:headEnd type="none" w="med" len="med"/>
                      <a:tailEnd type="none" w="med" len="med"/>
                    </a:lnB>
                  </a:tcPr>
                </a:tc>
                <a:tc>
                  <a:txBody>
                    <a:bodyPr/>
                    <a:lstStyle/>
                    <a:p>
                      <a:r>
                        <a:rPr kumimoji="1" lang="ja-JP" altLang="en-US" sz="1200" dirty="0">
                          <a:latin typeface="BIZ UDP明朝 Medium" panose="02020500000000000000" pitchFamily="18" charset="-128"/>
                          <a:ea typeface="BIZ UDP明朝 Medium" panose="02020500000000000000" pitchFamily="18" charset="-128"/>
                        </a:rPr>
                        <a:t>起訴前弁護</a:t>
                      </a:r>
                    </a:p>
                  </a:txBody>
                  <a:tcPr anchor="ctr"/>
                </a:tc>
                <a:tc gridSpan="2">
                  <a:txBody>
                    <a:bodyPr/>
                    <a:lstStyle/>
                    <a:p>
                      <a:r>
                        <a:rPr kumimoji="1" lang="ja-JP" altLang="en-US" sz="1200" dirty="0">
                          <a:latin typeface="BIZ UDP明朝 Medium" panose="02020500000000000000" pitchFamily="18" charset="-128"/>
                          <a:ea typeface="BIZ UDP明朝 Medium" panose="02020500000000000000" pitchFamily="18" charset="-128"/>
                        </a:rPr>
                        <a:t>５０万円～</a:t>
                      </a:r>
                    </a:p>
                  </a:txBody>
                  <a:tcPr anchor="ctr"/>
                </a:tc>
                <a:tc hMerge="1">
                  <a:txBody>
                    <a:bodyPr/>
                    <a:lstStyle/>
                    <a:p>
                      <a:endParaRPr kumimoji="1" lang="ja-JP" altLang="en-US"/>
                    </a:p>
                  </a:txBody>
                  <a:tcPr/>
                </a:tc>
                <a:extLst>
                  <a:ext uri="{0D108BD9-81ED-4DB2-BD59-A6C34878D82A}">
                    <a16:rowId xmlns:a16="http://schemas.microsoft.com/office/drawing/2014/main" val="564385619"/>
                  </a:ext>
                </a:extLst>
              </a:tr>
              <a:tr h="640080">
                <a:tc vMerge="1">
                  <a:txBody>
                    <a:bodyPr/>
                    <a:lstStyle/>
                    <a:p>
                      <a:pPr algn="l" fontAlgn="t" latinLnBrk="0"/>
                      <a:endParaRPr lang="ja-JP"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起訴後弁護</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gridSpan="2">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５０万円～</a:t>
                      </a:r>
                      <a:endParaRPr lang="en-US" altLang="ja-JP" sz="1200" dirty="0">
                        <a:latin typeface="BIZ UDP明朝 Medium" panose="02020500000000000000" pitchFamily="18" charset="-128"/>
                        <a:ea typeface="BIZ UDP明朝 Medium" panose="02020500000000000000" pitchFamily="18" charset="-128"/>
                      </a:endParaRPr>
                    </a:p>
                    <a:p>
                      <a:pPr algn="l" fontAlgn="t" latinLnBrk="0"/>
                      <a:r>
                        <a:rPr lang="ja-JP" altLang="en-US" sz="1200" dirty="0">
                          <a:latin typeface="BIZ UDP明朝 Medium" panose="02020500000000000000" pitchFamily="18" charset="-128"/>
                          <a:ea typeface="BIZ UDP明朝 Medium" panose="02020500000000000000" pitchFamily="18" charset="-128"/>
                        </a:rPr>
                        <a:t>（起訴前から引続きご依頼いただく場合、２５万円～）</a:t>
                      </a:r>
                      <a:endParaRPr lang="zh-TW"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hMerge="1">
                  <a:txBody>
                    <a:bodyPr/>
                    <a:lstStyle/>
                    <a:p>
                      <a:endParaRPr kumimoji="1" lang="ja-JP" altLang="en-US"/>
                    </a:p>
                  </a:txBody>
                  <a:tcPr/>
                </a:tc>
                <a:extLst>
                  <a:ext uri="{0D108BD9-81ED-4DB2-BD59-A6C34878D82A}">
                    <a16:rowId xmlns:a16="http://schemas.microsoft.com/office/drawing/2014/main" val="1528632919"/>
                  </a:ext>
                </a:extLst>
              </a:tr>
              <a:tr h="640080">
                <a:tc rowSpan="8">
                  <a:txBody>
                    <a:bodyPr/>
                    <a:lstStyle/>
                    <a:p>
                      <a:pPr algn="l"/>
                      <a:r>
                        <a:rPr kumimoji="1" lang="ja-JP" altLang="en-US" sz="1200" dirty="0">
                          <a:latin typeface="BIZ UDP明朝 Medium" panose="02020500000000000000" pitchFamily="18" charset="-128"/>
                          <a:ea typeface="BIZ UDP明朝 Medium" panose="02020500000000000000" pitchFamily="18" charset="-128"/>
                        </a:rPr>
                        <a:t>報酬金</a:t>
                      </a:r>
                    </a:p>
                  </a:txBody>
                  <a:tcPr anchor="ctr">
                    <a:lnT w="6350" cap="flat" cmpd="sng" algn="ctr">
                      <a:solidFill>
                        <a:schemeClr val="tx1">
                          <a:lumMod val="95000"/>
                          <a:lumOff val="5000"/>
                        </a:schemeClr>
                      </a:solidFill>
                      <a:prstDash val="solid"/>
                      <a:round/>
                      <a:headEnd type="none" w="med" len="med"/>
                      <a:tailEnd type="none" w="med" len="med"/>
                    </a:lnT>
                  </a:tcPr>
                </a:tc>
                <a:tc rowSpan="6">
                  <a:txBody>
                    <a:bodyPr/>
                    <a:lstStyle/>
                    <a:p>
                      <a:pPr algn="l"/>
                      <a:r>
                        <a:rPr kumimoji="1" lang="ja-JP" altLang="en-US" sz="1200" dirty="0">
                          <a:latin typeface="BIZ UDP明朝 Medium" panose="02020500000000000000" pitchFamily="18" charset="-128"/>
                          <a:ea typeface="BIZ UDP明朝 Medium" panose="02020500000000000000" pitchFamily="18" charset="-128"/>
                        </a:rPr>
                        <a:t>処分に関する報酬</a:t>
                      </a:r>
                    </a:p>
                  </a:txBody>
                  <a:tcPr anchor="ctr">
                    <a:lnB w="6350" cap="flat" cmpd="sng" algn="ctr">
                      <a:solidFill>
                        <a:schemeClr val="tx1">
                          <a:lumMod val="95000"/>
                          <a:lumOff val="5000"/>
                        </a:schemeClr>
                      </a:solidFill>
                      <a:prstDash val="solid"/>
                      <a:round/>
                      <a:headEnd type="none" w="med" len="med"/>
                      <a:tailEnd type="none" w="med" len="med"/>
                    </a:lnB>
                  </a:tcP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不起訴</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５０万円（ただし、禁固以上の刑確定で失職するような場合、７０万円）</a:t>
                      </a:r>
                    </a:p>
                  </a:txBody>
                  <a:tcPr anchor="ctr"/>
                </a:tc>
                <a:extLst>
                  <a:ext uri="{0D108BD9-81ED-4DB2-BD59-A6C34878D82A}">
                    <a16:rowId xmlns:a16="http://schemas.microsoft.com/office/drawing/2014/main" val="1576480787"/>
                  </a:ext>
                </a:extLst>
              </a:tr>
              <a:tr h="64008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略式命令（罰金刑）</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４０万円（ただし、禁固以上の刑確定で失職するような場合、７０万円）</a:t>
                      </a:r>
                    </a:p>
                  </a:txBody>
                  <a:tcPr anchor="ctr"/>
                </a:tc>
                <a:extLst>
                  <a:ext uri="{0D108BD9-81ED-4DB2-BD59-A6C34878D82A}">
                    <a16:rowId xmlns:a16="http://schemas.microsoft.com/office/drawing/2014/main" val="4090148719"/>
                  </a:ext>
                </a:extLst>
              </a:tr>
              <a:tr h="64008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執行猶予判決</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５０万円</a:t>
                      </a:r>
                    </a:p>
                  </a:txBody>
                  <a:tcPr anchor="ctr"/>
                </a:tc>
                <a:extLst>
                  <a:ext uri="{0D108BD9-81ED-4DB2-BD59-A6C34878D82A}">
                    <a16:rowId xmlns:a16="http://schemas.microsoft.com/office/drawing/2014/main" val="1093882622"/>
                  </a:ext>
                </a:extLst>
              </a:tr>
              <a:tr h="64008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正式裁判での罰金刑</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５０万円（ただし、禁固以上の刑確定で失職するような場合、７０万円）</a:t>
                      </a:r>
                    </a:p>
                  </a:txBody>
                  <a:tcPr anchor="ctr"/>
                </a:tc>
                <a:extLst>
                  <a:ext uri="{0D108BD9-81ED-4DB2-BD59-A6C34878D82A}">
                    <a16:rowId xmlns:a16="http://schemas.microsoft.com/office/drawing/2014/main" val="2329703804"/>
                  </a:ext>
                </a:extLst>
              </a:tr>
              <a:tr h="64008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実刑判決だが求刑より減軽された場合</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５０万円​</a:t>
                      </a:r>
                    </a:p>
                  </a:txBody>
                  <a:tcPr anchor="ctr"/>
                </a:tc>
                <a:extLst>
                  <a:ext uri="{0D108BD9-81ED-4DB2-BD59-A6C34878D82A}">
                    <a16:rowId xmlns:a16="http://schemas.microsoft.com/office/drawing/2014/main" val="855106861"/>
                  </a:ext>
                </a:extLst>
              </a:tr>
              <a:tr h="640080">
                <a:tc vMerge="1">
                  <a:txBody>
                    <a:bodyPr/>
                    <a:lstStyle/>
                    <a:p>
                      <a:endParaRPr kumimoji="1" lang="ja-JP" altLang="en-US"/>
                    </a:p>
                  </a:txBody>
                  <a:tcPr/>
                </a:tc>
                <a:tc vMerge="1">
                  <a:txBody>
                    <a:bodyPr/>
                    <a:lstStyle/>
                    <a:p>
                      <a:pPr algn="l"/>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無罪判決</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８０万円～</a:t>
                      </a:r>
                    </a:p>
                  </a:txBody>
                  <a:tcPr anchor="ctr"/>
                </a:tc>
                <a:extLst>
                  <a:ext uri="{0D108BD9-81ED-4DB2-BD59-A6C34878D82A}">
                    <a16:rowId xmlns:a16="http://schemas.microsoft.com/office/drawing/2014/main" val="2217557091"/>
                  </a:ext>
                </a:extLst>
              </a:tr>
              <a:tr h="640080">
                <a:tc vMerge="1">
                  <a:txBody>
                    <a:bodyPr/>
                    <a:lstStyle/>
                    <a:p>
                      <a:pPr algn="l"/>
                      <a:endParaRPr kumimoji="1" lang="ja-JP" altLang="en-US" sz="1200" dirty="0">
                        <a:latin typeface="BIZ UDP明朝 Medium" panose="02020500000000000000" pitchFamily="18" charset="-128"/>
                        <a:ea typeface="BIZ UDP明朝 Medium" panose="02020500000000000000" pitchFamily="18" charset="-128"/>
                      </a:endParaRPr>
                    </a:p>
                  </a:txBody>
                  <a:tcPr anchor="ctr"/>
                </a:tc>
                <a:tc rowSpan="2">
                  <a:txBody>
                    <a:bodyPr/>
                    <a:lstStyle/>
                    <a:p>
                      <a:pPr algn="l"/>
                      <a:r>
                        <a:rPr kumimoji="1" lang="ja-JP" altLang="en-US" sz="1200" dirty="0">
                          <a:latin typeface="BIZ UDP明朝 Medium" panose="02020500000000000000" pitchFamily="18" charset="-128"/>
                          <a:ea typeface="BIZ UDP明朝 Medium" panose="02020500000000000000" pitchFamily="18" charset="-128"/>
                        </a:rPr>
                        <a:t>その他の報酬</a:t>
                      </a:r>
                    </a:p>
                  </a:txBody>
                  <a:tcPr anchor="ctr">
                    <a:lnT w="6350" cap="flat" cmpd="sng" algn="ctr">
                      <a:solidFill>
                        <a:schemeClr val="tx1">
                          <a:lumMod val="95000"/>
                          <a:lumOff val="5000"/>
                        </a:schemeClr>
                      </a:solidFill>
                      <a:prstDash val="solid"/>
                      <a:round/>
                      <a:headEnd type="none" w="med" len="med"/>
                      <a:tailEnd type="none" w="med" len="med"/>
                    </a:lnT>
                  </a:tcPr>
                </a:tc>
                <a:tc>
                  <a:txBody>
                    <a:bodyPr/>
                    <a:lstStyle/>
                    <a:p>
                      <a:r>
                        <a:rPr kumimoji="1" lang="ja-JP" altLang="en-US" sz="1200" dirty="0">
                          <a:latin typeface="BIZ UDP明朝 Medium" panose="02020500000000000000" pitchFamily="18" charset="-128"/>
                          <a:ea typeface="BIZ UDP明朝 Medium" panose="02020500000000000000" pitchFamily="18" charset="-128"/>
                        </a:rPr>
                        <a:t>勾留（延長）に対する準抗告等の認容</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１０万円</a:t>
                      </a:r>
                    </a:p>
                  </a:txBody>
                  <a:tcPr anchor="ctr"/>
                </a:tc>
                <a:extLst>
                  <a:ext uri="{0D108BD9-81ED-4DB2-BD59-A6C34878D82A}">
                    <a16:rowId xmlns:a16="http://schemas.microsoft.com/office/drawing/2014/main" val="9288926"/>
                  </a:ext>
                </a:extLst>
              </a:tr>
              <a:tr h="640080">
                <a:tc vMerge="1">
                  <a:txBody>
                    <a:bodyPr/>
                    <a:lstStyle/>
                    <a:p>
                      <a:pPr algn="l"/>
                      <a:endParaRPr kumimoji="1" lang="ja-JP" altLang="en-US" sz="1200" dirty="0">
                        <a:latin typeface="BIZ UDP明朝 Medium" panose="02020500000000000000" pitchFamily="18" charset="-128"/>
                        <a:ea typeface="BIZ UDP明朝 Medium" panose="02020500000000000000" pitchFamily="18" charset="-128"/>
                      </a:endParaRPr>
                    </a:p>
                  </a:txBody>
                  <a:tcPr anchor="ctr"/>
                </a:tc>
                <a:tc vMerge="1">
                  <a:txBody>
                    <a:bodyPr/>
                    <a:lstStyle/>
                    <a:p>
                      <a:pPr algn="l"/>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保釈請求の認容</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２０万円</a:t>
                      </a:r>
                    </a:p>
                  </a:txBody>
                  <a:tcPr anchor="ctr"/>
                </a:tc>
                <a:extLst>
                  <a:ext uri="{0D108BD9-81ED-4DB2-BD59-A6C34878D82A}">
                    <a16:rowId xmlns:a16="http://schemas.microsoft.com/office/drawing/2014/main" val="479680117"/>
                  </a:ext>
                </a:extLst>
              </a:tr>
            </a:tbl>
          </a:graphicData>
        </a:graphic>
      </p:graphicFrame>
    </p:spTree>
    <p:extLst>
      <p:ext uri="{BB962C8B-B14F-4D97-AF65-F5344CB8AC3E}">
        <p14:creationId xmlns:p14="http://schemas.microsoft.com/office/powerpoint/2010/main" val="4110178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1">
            <a:extLst>
              <a:ext uri="{FF2B5EF4-FFF2-40B4-BE49-F238E27FC236}">
                <a16:creationId xmlns:a16="http://schemas.microsoft.com/office/drawing/2014/main" id="{9E4BEA09-137C-47A4-B5FF-DCE3A251E5D3}"/>
              </a:ext>
            </a:extLst>
          </p:cNvPr>
          <p:cNvGraphicFramePr>
            <a:graphicFrameLocks noGrp="1"/>
          </p:cNvGraphicFramePr>
          <p:nvPr>
            <p:extLst>
              <p:ext uri="{D42A27DB-BD31-4B8C-83A1-F6EECF244321}">
                <p14:modId xmlns:p14="http://schemas.microsoft.com/office/powerpoint/2010/main" val="3122676931"/>
              </p:ext>
            </p:extLst>
          </p:nvPr>
        </p:nvGraphicFramePr>
        <p:xfrm>
          <a:off x="539945" y="7155598"/>
          <a:ext cx="6119416" cy="1080000"/>
        </p:xfrm>
        <a:graphic>
          <a:graphicData uri="http://schemas.openxmlformats.org/drawingml/2006/table">
            <a:tbl>
              <a:tblPr firstRow="1" bandRow="1">
                <a:tableStyleId>{69012ECD-51FC-41F1-AA8D-1B2483CD663E}</a:tableStyleId>
              </a:tblPr>
              <a:tblGrid>
                <a:gridCol w="6119416">
                  <a:extLst>
                    <a:ext uri="{9D8B030D-6E8A-4147-A177-3AD203B41FA5}">
                      <a16:colId xmlns:a16="http://schemas.microsoft.com/office/drawing/2014/main" val="1149999001"/>
                    </a:ext>
                  </a:extLst>
                </a:gridCol>
              </a:tblGrid>
              <a:tr h="540000">
                <a:tc>
                  <a:txBody>
                    <a:bodyPr/>
                    <a:lstStyle/>
                    <a:p>
                      <a:pPr algn="ctr"/>
                      <a:r>
                        <a:rPr kumimoji="1" lang="ja-JP" altLang="en-US" sz="1400" dirty="0">
                          <a:latin typeface="BIZ UDP明朝 Medium" panose="02020500000000000000" pitchFamily="18" charset="-128"/>
                          <a:ea typeface="BIZ UDP明朝 Medium" panose="02020500000000000000" pitchFamily="18" charset="-128"/>
                        </a:rPr>
                        <a:t>仮差押えまたは係争物に対する仮処分</a:t>
                      </a:r>
                    </a:p>
                  </a:txBody>
                  <a:tcPr anchor="ctr"/>
                </a:tc>
                <a:extLst>
                  <a:ext uri="{0D108BD9-81ED-4DB2-BD59-A6C34878D82A}">
                    <a16:rowId xmlns:a16="http://schemas.microsoft.com/office/drawing/2014/main" val="721157682"/>
                  </a:ext>
                </a:extLst>
              </a:tr>
              <a:tr h="540000">
                <a:tc>
                  <a:txBody>
                    <a:bodyPr/>
                    <a:lstStyle/>
                    <a:p>
                      <a:r>
                        <a:rPr kumimoji="1" lang="ja-JP" altLang="en-US" sz="1200" dirty="0">
                          <a:latin typeface="BIZ UDP明朝 Medium" panose="02020500000000000000" pitchFamily="18" charset="-128"/>
                          <a:ea typeface="BIZ UDP明朝 Medium" panose="02020500000000000000" pitchFamily="18" charset="-128"/>
                        </a:rPr>
                        <a:t>手数料として、金銭請求訴訟事件の着手金の３分の１（ただし、最低手数料１０万円）</a:t>
                      </a:r>
                    </a:p>
                  </a:txBody>
                  <a:tcPr anchor="ctr"/>
                </a:tc>
                <a:extLst>
                  <a:ext uri="{0D108BD9-81ED-4DB2-BD59-A6C34878D82A}">
                    <a16:rowId xmlns:a16="http://schemas.microsoft.com/office/drawing/2014/main" val="2147809269"/>
                  </a:ext>
                </a:extLst>
              </a:tr>
            </a:tbl>
          </a:graphicData>
        </a:graphic>
      </p:graphicFrame>
      <p:graphicFrame>
        <p:nvGraphicFramePr>
          <p:cNvPr id="13" name="表 13">
            <a:extLst>
              <a:ext uri="{FF2B5EF4-FFF2-40B4-BE49-F238E27FC236}">
                <a16:creationId xmlns:a16="http://schemas.microsoft.com/office/drawing/2014/main" id="{2F1B10D1-9100-49FE-9907-EF497F700A01}"/>
              </a:ext>
            </a:extLst>
          </p:cNvPr>
          <p:cNvGraphicFramePr>
            <a:graphicFrameLocks noGrp="1"/>
          </p:cNvGraphicFramePr>
          <p:nvPr>
            <p:extLst>
              <p:ext uri="{D42A27DB-BD31-4B8C-83A1-F6EECF244321}">
                <p14:modId xmlns:p14="http://schemas.microsoft.com/office/powerpoint/2010/main" val="3761224840"/>
              </p:ext>
            </p:extLst>
          </p:nvPr>
        </p:nvGraphicFramePr>
        <p:xfrm>
          <a:off x="539945" y="8457744"/>
          <a:ext cx="6119416" cy="1260000"/>
        </p:xfrm>
        <a:graphic>
          <a:graphicData uri="http://schemas.openxmlformats.org/drawingml/2006/table">
            <a:tbl>
              <a:tblPr firstRow="1" bandRow="1">
                <a:tableStyleId>{69012ECD-51FC-41F1-AA8D-1B2483CD663E}</a:tableStyleId>
              </a:tblPr>
              <a:tblGrid>
                <a:gridCol w="6119416">
                  <a:extLst>
                    <a:ext uri="{9D8B030D-6E8A-4147-A177-3AD203B41FA5}">
                      <a16:colId xmlns:a16="http://schemas.microsoft.com/office/drawing/2014/main" val="4145202241"/>
                    </a:ext>
                  </a:extLst>
                </a:gridCol>
              </a:tblGrid>
              <a:tr h="540000">
                <a:tc>
                  <a:txBody>
                    <a:bodyPr/>
                    <a:lstStyle/>
                    <a:p>
                      <a:pPr algn="ctr"/>
                      <a:r>
                        <a:rPr kumimoji="1" lang="ja-JP" altLang="en-US" sz="1400" dirty="0">
                          <a:latin typeface="BIZ UDP明朝 Medium" panose="02020500000000000000" pitchFamily="18" charset="-128"/>
                          <a:ea typeface="BIZ UDP明朝 Medium" panose="02020500000000000000" pitchFamily="18" charset="-128"/>
                        </a:rPr>
                        <a:t>金銭執行（強制執行）のご依頼</a:t>
                      </a:r>
                    </a:p>
                  </a:txBody>
                  <a:tcPr anchor="ctr"/>
                </a:tc>
                <a:extLst>
                  <a:ext uri="{0D108BD9-81ED-4DB2-BD59-A6C34878D82A}">
                    <a16:rowId xmlns:a16="http://schemas.microsoft.com/office/drawing/2014/main" val="1293402446"/>
                  </a:ext>
                </a:extLst>
              </a:tr>
              <a:tr h="720000">
                <a:tc>
                  <a:txBody>
                    <a:bodyPr/>
                    <a:lstStyle/>
                    <a:p>
                      <a:r>
                        <a:rPr kumimoji="1" lang="ja-JP" altLang="en-US" sz="1200" dirty="0">
                          <a:latin typeface="BIZ UDP明朝 Medium" panose="02020500000000000000" pitchFamily="18" charset="-128"/>
                          <a:ea typeface="BIZ UDP明朝 Medium" panose="02020500000000000000" pitchFamily="18" charset="-128"/>
                        </a:rPr>
                        <a:t>確定判決や強制執行認諾文言付きの公正証書をお持ちの場合</a:t>
                      </a:r>
                    </a:p>
                    <a:p>
                      <a:r>
                        <a:rPr kumimoji="1" lang="ja-JP" altLang="en-US" sz="1200" dirty="0">
                          <a:latin typeface="BIZ UDP明朝 Medium" panose="02020500000000000000" pitchFamily="18" charset="-128"/>
                          <a:ea typeface="BIZ UDP明朝 Medium" panose="02020500000000000000" pitchFamily="18" charset="-128"/>
                        </a:rPr>
                        <a:t>手数料として、金銭請求訴訟事件の着手金の３分の１（ただし、最低手数料１０万円）</a:t>
                      </a:r>
                    </a:p>
                  </a:txBody>
                  <a:tcPr anchor="ctr"/>
                </a:tc>
                <a:extLst>
                  <a:ext uri="{0D108BD9-81ED-4DB2-BD59-A6C34878D82A}">
                    <a16:rowId xmlns:a16="http://schemas.microsoft.com/office/drawing/2014/main" val="1299226741"/>
                  </a:ext>
                </a:extLst>
              </a:tr>
            </a:tbl>
          </a:graphicData>
        </a:graphic>
      </p:graphicFrame>
      <p:graphicFrame>
        <p:nvGraphicFramePr>
          <p:cNvPr id="12" name="表 15">
            <a:extLst>
              <a:ext uri="{FF2B5EF4-FFF2-40B4-BE49-F238E27FC236}">
                <a16:creationId xmlns:a16="http://schemas.microsoft.com/office/drawing/2014/main" id="{1AD14E14-837A-4BFD-9F99-C78D4E99EA91}"/>
              </a:ext>
            </a:extLst>
          </p:cNvPr>
          <p:cNvGraphicFramePr>
            <a:graphicFrameLocks noGrp="1"/>
          </p:cNvGraphicFramePr>
          <p:nvPr>
            <p:extLst>
              <p:ext uri="{D42A27DB-BD31-4B8C-83A1-F6EECF244321}">
                <p14:modId xmlns:p14="http://schemas.microsoft.com/office/powerpoint/2010/main" val="2611201674"/>
              </p:ext>
            </p:extLst>
          </p:nvPr>
        </p:nvGraphicFramePr>
        <p:xfrm>
          <a:off x="539945" y="4773452"/>
          <a:ext cx="6119415" cy="2160000"/>
        </p:xfrm>
        <a:graphic>
          <a:graphicData uri="http://schemas.openxmlformats.org/drawingml/2006/table">
            <a:tbl>
              <a:tblPr firstRow="1" bandRow="1">
                <a:tableStyleId>{69012ECD-51FC-41F1-AA8D-1B2483CD663E}</a:tableStyleId>
              </a:tblPr>
              <a:tblGrid>
                <a:gridCol w="1069395">
                  <a:extLst>
                    <a:ext uri="{9D8B030D-6E8A-4147-A177-3AD203B41FA5}">
                      <a16:colId xmlns:a16="http://schemas.microsoft.com/office/drawing/2014/main" val="1811078445"/>
                    </a:ext>
                  </a:extLst>
                </a:gridCol>
                <a:gridCol w="5050020">
                  <a:extLst>
                    <a:ext uri="{9D8B030D-6E8A-4147-A177-3AD203B41FA5}">
                      <a16:colId xmlns:a16="http://schemas.microsoft.com/office/drawing/2014/main" val="905193580"/>
                    </a:ext>
                  </a:extLst>
                </a:gridCol>
              </a:tblGrid>
              <a:tr h="540000">
                <a:tc gridSpan="2">
                  <a:txBody>
                    <a:bodyPr/>
                    <a:lstStyle/>
                    <a:p>
                      <a:pPr algn="ctr"/>
                      <a:r>
                        <a:rPr kumimoji="1" lang="ja-JP" altLang="en-US" sz="1400" dirty="0">
                          <a:latin typeface="BIZ UDP明朝 Medium" panose="02020500000000000000" pitchFamily="18" charset="-128"/>
                          <a:ea typeface="BIZ UDP明朝 Medium" panose="02020500000000000000" pitchFamily="18" charset="-128"/>
                        </a:rPr>
                        <a:t>金銭を請求する（請求される）交渉・調停事件</a:t>
                      </a:r>
                    </a:p>
                  </a:txBody>
                  <a:tcPr anchor="ctr"/>
                </a:tc>
                <a:tc hMerge="1">
                  <a:txBody>
                    <a:bodyPr/>
                    <a:lstStyle/>
                    <a:p>
                      <a:endParaRPr kumimoji="1" lang="ja-JP" altLang="en-US" dirty="0"/>
                    </a:p>
                  </a:txBody>
                  <a:tcPr/>
                </a:tc>
                <a:extLst>
                  <a:ext uri="{0D108BD9-81ED-4DB2-BD59-A6C34878D82A}">
                    <a16:rowId xmlns:a16="http://schemas.microsoft.com/office/drawing/2014/main" val="2612594160"/>
                  </a:ext>
                </a:extLst>
              </a:tr>
              <a:tr h="540000">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金銭を請求する（請求される）訴訟事件の３分の２</a:t>
                      </a:r>
                      <a:endParaRPr kumimoji="1" lang="en-US" altLang="ja-JP" sz="1200" dirty="0">
                        <a:latin typeface="BIZ UDP明朝 Medium" panose="02020500000000000000" pitchFamily="18" charset="-128"/>
                        <a:ea typeface="BIZ UDP明朝 Medium" panose="02020500000000000000" pitchFamily="18" charset="-128"/>
                      </a:endParaRPr>
                    </a:p>
                    <a:p>
                      <a:r>
                        <a:rPr kumimoji="1" lang="ja-JP" altLang="en-US" sz="1200" dirty="0">
                          <a:latin typeface="BIZ UDP明朝 Medium" panose="02020500000000000000" pitchFamily="18" charset="-128"/>
                          <a:ea typeface="BIZ UDP明朝 Medium" panose="02020500000000000000" pitchFamily="18" charset="-128"/>
                        </a:rPr>
                        <a:t>（最低着手金１０万円）</a:t>
                      </a:r>
                    </a:p>
                  </a:txBody>
                  <a:tcPr anchor="ctr"/>
                </a:tc>
                <a:extLst>
                  <a:ext uri="{0D108BD9-81ED-4DB2-BD59-A6C34878D82A}">
                    <a16:rowId xmlns:a16="http://schemas.microsoft.com/office/drawing/2014/main" val="564385619"/>
                  </a:ext>
                </a:extLst>
              </a:tr>
              <a:tr h="540000">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報酬金</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金銭を請求する（請求される）訴訟事件に準じる</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540000">
                <a:tc>
                  <a:txBody>
                    <a:bodyPr/>
                    <a:lstStyle/>
                    <a:p>
                      <a:r>
                        <a:rPr kumimoji="1" lang="ja-JP" altLang="en-US" sz="1200" dirty="0">
                          <a:latin typeface="BIZ UDP明朝 Medium" panose="02020500000000000000" pitchFamily="18" charset="-128"/>
                          <a:ea typeface="BIZ UDP明朝 Medium" panose="02020500000000000000" pitchFamily="18" charset="-128"/>
                        </a:rPr>
                        <a:t>その他</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調停または交渉から訴訟に移行する場合には、金銭請求訴訟事件の着手金の３分の２を加算する。</a:t>
                      </a:r>
                    </a:p>
                  </a:txBody>
                  <a:tcPr anchor="ctr"/>
                </a:tc>
                <a:extLst>
                  <a:ext uri="{0D108BD9-81ED-4DB2-BD59-A6C34878D82A}">
                    <a16:rowId xmlns:a16="http://schemas.microsoft.com/office/drawing/2014/main" val="1576480787"/>
                  </a:ext>
                </a:extLst>
              </a:tr>
            </a:tbl>
          </a:graphicData>
        </a:graphic>
      </p:graphicFrame>
      <p:graphicFrame>
        <p:nvGraphicFramePr>
          <p:cNvPr id="14" name="表 15">
            <a:extLst>
              <a:ext uri="{FF2B5EF4-FFF2-40B4-BE49-F238E27FC236}">
                <a16:creationId xmlns:a16="http://schemas.microsoft.com/office/drawing/2014/main" id="{C6273D09-C5FD-47A3-BF9A-B4728FA1C1BB}"/>
              </a:ext>
            </a:extLst>
          </p:cNvPr>
          <p:cNvGraphicFramePr>
            <a:graphicFrameLocks noGrp="1"/>
          </p:cNvGraphicFramePr>
          <p:nvPr>
            <p:extLst>
              <p:ext uri="{D42A27DB-BD31-4B8C-83A1-F6EECF244321}">
                <p14:modId xmlns:p14="http://schemas.microsoft.com/office/powerpoint/2010/main" val="2190563496"/>
              </p:ext>
            </p:extLst>
          </p:nvPr>
        </p:nvGraphicFramePr>
        <p:xfrm>
          <a:off x="539946" y="1213746"/>
          <a:ext cx="6119415" cy="3337560"/>
        </p:xfrm>
        <a:graphic>
          <a:graphicData uri="http://schemas.openxmlformats.org/drawingml/2006/table">
            <a:tbl>
              <a:tblPr firstRow="1" bandRow="1">
                <a:tableStyleId>{69012ECD-51FC-41F1-AA8D-1B2483CD663E}</a:tableStyleId>
              </a:tblPr>
              <a:tblGrid>
                <a:gridCol w="2477571">
                  <a:extLst>
                    <a:ext uri="{9D8B030D-6E8A-4147-A177-3AD203B41FA5}">
                      <a16:colId xmlns:a16="http://schemas.microsoft.com/office/drawing/2014/main" val="1811078445"/>
                    </a:ext>
                  </a:extLst>
                </a:gridCol>
                <a:gridCol w="1828800">
                  <a:extLst>
                    <a:ext uri="{9D8B030D-6E8A-4147-A177-3AD203B41FA5}">
                      <a16:colId xmlns:a16="http://schemas.microsoft.com/office/drawing/2014/main" val="905193580"/>
                    </a:ext>
                  </a:extLst>
                </a:gridCol>
                <a:gridCol w="1813044">
                  <a:extLst>
                    <a:ext uri="{9D8B030D-6E8A-4147-A177-3AD203B41FA5}">
                      <a16:colId xmlns:a16="http://schemas.microsoft.com/office/drawing/2014/main" val="3894881452"/>
                    </a:ext>
                  </a:extLst>
                </a:gridCol>
              </a:tblGrid>
              <a:tr h="556260">
                <a:tc gridSpan="3">
                  <a:txBody>
                    <a:bodyPr/>
                    <a:lstStyle/>
                    <a:p>
                      <a:pPr algn="ctr"/>
                      <a:r>
                        <a:rPr kumimoji="1" lang="ja-JP" altLang="en-US" sz="1400" dirty="0">
                          <a:latin typeface="BIZ UDP明朝 Medium" panose="02020500000000000000" pitchFamily="18" charset="-128"/>
                          <a:ea typeface="BIZ UDP明朝 Medium" panose="02020500000000000000" pitchFamily="18" charset="-128"/>
                        </a:rPr>
                        <a:t>金銭を請求する（請求される）訴訟事件</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12594160"/>
                  </a:ext>
                </a:extLst>
              </a:tr>
              <a:tr h="556260">
                <a:tc>
                  <a:txBody>
                    <a:bodyPr/>
                    <a:lstStyle/>
                    <a:p>
                      <a:r>
                        <a:rPr kumimoji="1" lang="ja-JP" altLang="en-US" sz="1200" dirty="0">
                          <a:latin typeface="BIZ UDP明朝 Medium" panose="02020500000000000000" pitchFamily="18" charset="-128"/>
                          <a:ea typeface="BIZ UDP明朝 Medium" panose="02020500000000000000" pitchFamily="18" charset="-128"/>
                        </a:rPr>
                        <a:t>請求金額</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報酬金</a:t>
                      </a:r>
                    </a:p>
                  </a:txBody>
                  <a:tcPr anchor="ctr"/>
                </a:tc>
                <a:extLst>
                  <a:ext uri="{0D108BD9-81ED-4DB2-BD59-A6C34878D82A}">
                    <a16:rowId xmlns:a16="http://schemas.microsoft.com/office/drawing/2014/main" val="564385619"/>
                  </a:ext>
                </a:extLst>
              </a:tr>
              <a:tr h="556260">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３００万円以下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８％</a:t>
                      </a:r>
                      <a:endParaRPr lang="en-US" altLang="ja-JP" sz="1200" dirty="0">
                        <a:latin typeface="BIZ UDP明朝 Medium" panose="02020500000000000000" pitchFamily="18" charset="-128"/>
                        <a:ea typeface="BIZ UDP明朝 Medium" panose="02020500000000000000" pitchFamily="18" charset="-128"/>
                      </a:endParaRPr>
                    </a:p>
                    <a:p>
                      <a:pPr algn="l" fontAlgn="t" latinLnBrk="0"/>
                      <a:r>
                        <a:rPr lang="zh-CN" altLang="en-US"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最低着手金１５万円）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１６</a:t>
                      </a:r>
                      <a:r>
                        <a:rPr lang="zh-TW" altLang="en-US" sz="1200" dirty="0">
                          <a:latin typeface="BIZ UDP明朝 Medium" panose="02020500000000000000" pitchFamily="18" charset="-128"/>
                          <a:ea typeface="BIZ UDP明朝 Medium" panose="02020500000000000000" pitchFamily="18" charset="-128"/>
                        </a:rPr>
                        <a:t>％</a:t>
                      </a:r>
                      <a:endParaRPr lang="en-US" altLang="zh-TW" sz="1200" dirty="0">
                        <a:latin typeface="BIZ UDP明朝 Medium" panose="02020500000000000000" pitchFamily="18" charset="-128"/>
                        <a:ea typeface="BIZ UDP明朝 Medium" panose="02020500000000000000" pitchFamily="18" charset="-128"/>
                      </a:endParaRPr>
                    </a:p>
                    <a:p>
                      <a:pPr algn="l" fontAlgn="t" latinLnBrk="0"/>
                      <a:r>
                        <a:rPr lang="zh-TW" altLang="en-US" sz="1200" dirty="0">
                          <a:latin typeface="BIZ UDP明朝 Medium" panose="02020500000000000000" pitchFamily="18" charset="-128"/>
                          <a:ea typeface="BIZ UDP明朝 Medium" panose="02020500000000000000" pitchFamily="18" charset="-128"/>
                        </a:rPr>
                        <a:t>（最低報酬金</a:t>
                      </a:r>
                      <a:r>
                        <a:rPr lang="ja-JP" altLang="en-US" sz="1200" dirty="0">
                          <a:latin typeface="BIZ UDP明朝 Medium" panose="02020500000000000000" pitchFamily="18" charset="-128"/>
                          <a:ea typeface="BIZ UDP明朝 Medium" panose="02020500000000000000" pitchFamily="18" charset="-128"/>
                        </a:rPr>
                        <a:t>１０</a:t>
                      </a:r>
                      <a:r>
                        <a:rPr lang="zh-TW" altLang="en-US" sz="1200" dirty="0">
                          <a:latin typeface="BIZ UDP明朝 Medium" panose="02020500000000000000" pitchFamily="18" charset="-128"/>
                          <a:ea typeface="BIZ UDP明朝 Medium" panose="02020500000000000000" pitchFamily="18" charset="-128"/>
                        </a:rPr>
                        <a:t>万円）</a:t>
                      </a:r>
                    </a:p>
                  </a:txBody>
                  <a:tcPr marL="47625" marR="47625" marT="95250" marB="95250" anchor="ctr"/>
                </a:tc>
                <a:extLst>
                  <a:ext uri="{0D108BD9-81ED-4DB2-BD59-A6C34878D82A}">
                    <a16:rowId xmlns:a16="http://schemas.microsoft.com/office/drawing/2014/main" val="1528632919"/>
                  </a:ext>
                </a:extLst>
              </a:tr>
              <a:tr h="556260">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３００万円超、３０００万円以下</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５％＋９万円</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１０％＋１８万円</a:t>
                      </a:r>
                    </a:p>
                  </a:txBody>
                  <a:tcPr anchor="ctr"/>
                </a:tc>
                <a:extLst>
                  <a:ext uri="{0D108BD9-81ED-4DB2-BD59-A6C34878D82A}">
                    <a16:rowId xmlns:a16="http://schemas.microsoft.com/office/drawing/2014/main" val="1576480787"/>
                  </a:ext>
                </a:extLst>
              </a:tr>
              <a:tr h="556260">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３０００万円超、３億円以下</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３％＋６９万円</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６％＋１３８万円</a:t>
                      </a:r>
                    </a:p>
                  </a:txBody>
                  <a:tcPr anchor="ctr"/>
                </a:tc>
                <a:extLst>
                  <a:ext uri="{0D108BD9-81ED-4DB2-BD59-A6C34878D82A}">
                    <a16:rowId xmlns:a16="http://schemas.microsoft.com/office/drawing/2014/main" val="1309152150"/>
                  </a:ext>
                </a:extLst>
              </a:tr>
              <a:tr h="556260">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３億円超</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２％＋３６９万円</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４％＋７３８万円</a:t>
                      </a:r>
                    </a:p>
                  </a:txBody>
                  <a:tcPr anchor="ctr"/>
                </a:tc>
                <a:extLst>
                  <a:ext uri="{0D108BD9-81ED-4DB2-BD59-A6C34878D82A}">
                    <a16:rowId xmlns:a16="http://schemas.microsoft.com/office/drawing/2014/main" val="2012618597"/>
                  </a:ext>
                </a:extLst>
              </a:tr>
            </a:tbl>
          </a:graphicData>
        </a:graphic>
      </p:graphicFrame>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金銭を請求する事件の費用</a:t>
            </a:r>
          </a:p>
        </p:txBody>
      </p:sp>
    </p:spTree>
    <p:extLst>
      <p:ext uri="{BB962C8B-B14F-4D97-AF65-F5344CB8AC3E}">
        <p14:creationId xmlns:p14="http://schemas.microsoft.com/office/powerpoint/2010/main" val="774022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5">
            <a:extLst>
              <a:ext uri="{FF2B5EF4-FFF2-40B4-BE49-F238E27FC236}">
                <a16:creationId xmlns:a16="http://schemas.microsoft.com/office/drawing/2014/main" id="{C6273D09-C5FD-47A3-BF9A-B4728FA1C1BB}"/>
              </a:ext>
            </a:extLst>
          </p:cNvPr>
          <p:cNvGraphicFramePr>
            <a:graphicFrameLocks noGrp="1"/>
          </p:cNvGraphicFramePr>
          <p:nvPr>
            <p:extLst>
              <p:ext uri="{D42A27DB-BD31-4B8C-83A1-F6EECF244321}">
                <p14:modId xmlns:p14="http://schemas.microsoft.com/office/powerpoint/2010/main" val="2316619489"/>
              </p:ext>
            </p:extLst>
          </p:nvPr>
        </p:nvGraphicFramePr>
        <p:xfrm>
          <a:off x="539946" y="1213746"/>
          <a:ext cx="6119415" cy="1668780"/>
        </p:xfrm>
        <a:graphic>
          <a:graphicData uri="http://schemas.openxmlformats.org/drawingml/2006/table">
            <a:tbl>
              <a:tblPr firstRow="1" bandRow="1">
                <a:tableStyleId>{912C8C85-51F0-491E-9774-3900AFEF0FD7}</a:tableStyleId>
              </a:tblPr>
              <a:tblGrid>
                <a:gridCol w="2477571">
                  <a:extLst>
                    <a:ext uri="{9D8B030D-6E8A-4147-A177-3AD203B41FA5}">
                      <a16:colId xmlns:a16="http://schemas.microsoft.com/office/drawing/2014/main" val="1811078445"/>
                    </a:ext>
                  </a:extLst>
                </a:gridCol>
                <a:gridCol w="3641844">
                  <a:extLst>
                    <a:ext uri="{9D8B030D-6E8A-4147-A177-3AD203B41FA5}">
                      <a16:colId xmlns:a16="http://schemas.microsoft.com/office/drawing/2014/main" val="905193580"/>
                    </a:ext>
                  </a:extLst>
                </a:gridCol>
              </a:tblGrid>
              <a:tr h="556260">
                <a:tc gridSpan="2">
                  <a:txBody>
                    <a:bodyPr/>
                    <a:lstStyle/>
                    <a:p>
                      <a:pPr algn="ctr"/>
                      <a:r>
                        <a:rPr kumimoji="1" lang="ja-JP" altLang="en-US" sz="1400" dirty="0">
                          <a:ea typeface="BIZ UDP明朝 Medium" panose="02020500000000000000" pitchFamily="18" charset="-128"/>
                        </a:rPr>
                        <a:t>遺言書または交渉を要しない遺産分割協議書の作成</a:t>
                      </a:r>
                      <a:endParaRPr kumimoji="1" lang="ja-JP" altLang="en-US" sz="1400" dirty="0"/>
                    </a:p>
                  </a:txBody>
                  <a:tcPr anchor="ctr"/>
                </a:tc>
                <a:tc hMerge="1">
                  <a:txBody>
                    <a:bodyPr/>
                    <a:lstStyle/>
                    <a:p>
                      <a:endParaRPr kumimoji="1" lang="ja-JP" altLang="en-US" dirty="0"/>
                    </a:p>
                  </a:txBody>
                  <a:tcPr/>
                </a:tc>
                <a:extLst>
                  <a:ext uri="{0D108BD9-81ED-4DB2-BD59-A6C34878D82A}">
                    <a16:rowId xmlns:a16="http://schemas.microsoft.com/office/drawing/2014/main" val="2612594160"/>
                  </a:ext>
                </a:extLst>
              </a:tr>
              <a:tr h="556260">
                <a:tc>
                  <a:txBody>
                    <a:bodyPr/>
                    <a:lstStyle/>
                    <a:p>
                      <a:r>
                        <a:rPr kumimoji="1" lang="ja-JP" altLang="en-US" sz="1200" dirty="0">
                          <a:ea typeface="BIZ UDP明朝 Medium" panose="02020500000000000000" pitchFamily="18" charset="-128"/>
                        </a:rPr>
                        <a:t>内容が定型的な場合</a:t>
                      </a:r>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zh-CN" altLang="en-US" sz="1200" dirty="0">
                          <a:latin typeface="BIZ UDP明朝 Medium" panose="02020500000000000000" pitchFamily="18" charset="-128"/>
                          <a:ea typeface="BIZ UDP明朝 Medium" panose="02020500000000000000" pitchFamily="18" charset="-128"/>
                        </a:rPr>
                        <a:t>手数料１０万円</a:t>
                      </a:r>
                      <a:endParaRPr kumimoji="1" lang="ja-JP" altLang="en-US"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556260">
                <a:tc>
                  <a:txBody>
                    <a:bodyPr/>
                    <a:lstStyle/>
                    <a:p>
                      <a:pPr algn="l" fontAlgn="t" latinLnBrk="0"/>
                      <a:r>
                        <a:rPr lang="ja-JP" altLang="en-US" sz="1200" dirty="0">
                          <a:ea typeface="BIZ UDP明朝 Medium" panose="02020500000000000000" pitchFamily="18" charset="-128"/>
                        </a:rPr>
                        <a:t>内容が非定型的な場合</a:t>
                      </a:r>
                      <a:endParaRPr lang="ja-JP"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ea typeface="BIZ UDP明朝 Medium" panose="02020500000000000000" pitchFamily="18" charset="-128"/>
                        </a:rPr>
                        <a:t>手数料１０万円＋遺言（または遺産分割協議書）に記載する財産の評価額の０．５％</a:t>
                      </a:r>
                      <a:endParaRPr lang="zh-CN" altLang="en-US" sz="1200" dirty="0">
                        <a:latin typeface="+mn-ea"/>
                        <a:ea typeface="+mn-ea"/>
                      </a:endParaRPr>
                    </a:p>
                  </a:txBody>
                  <a:tcPr marL="47625" marR="47625" marT="95250" marB="95250" anchor="ctr"/>
                </a:tc>
                <a:extLst>
                  <a:ext uri="{0D108BD9-81ED-4DB2-BD59-A6C34878D82A}">
                    <a16:rowId xmlns:a16="http://schemas.microsoft.com/office/drawing/2014/main" val="1528632919"/>
                  </a:ext>
                </a:extLst>
              </a:tr>
            </a:tbl>
          </a:graphicData>
        </a:graphic>
      </p:graphicFrame>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相続に関係する事件の費用①</a:t>
            </a:r>
          </a:p>
        </p:txBody>
      </p:sp>
      <p:graphicFrame>
        <p:nvGraphicFramePr>
          <p:cNvPr id="7" name="表 15">
            <a:extLst>
              <a:ext uri="{FF2B5EF4-FFF2-40B4-BE49-F238E27FC236}">
                <a16:creationId xmlns:a16="http://schemas.microsoft.com/office/drawing/2014/main" id="{832B2168-764C-46BE-B14F-EAFBDC8B24DC}"/>
              </a:ext>
            </a:extLst>
          </p:cNvPr>
          <p:cNvGraphicFramePr>
            <a:graphicFrameLocks noGrp="1"/>
          </p:cNvGraphicFramePr>
          <p:nvPr>
            <p:extLst>
              <p:ext uri="{D42A27DB-BD31-4B8C-83A1-F6EECF244321}">
                <p14:modId xmlns:p14="http://schemas.microsoft.com/office/powerpoint/2010/main" val="2562941292"/>
              </p:ext>
            </p:extLst>
          </p:nvPr>
        </p:nvGraphicFramePr>
        <p:xfrm>
          <a:off x="539943" y="3068402"/>
          <a:ext cx="6119415" cy="1112520"/>
        </p:xfrm>
        <a:graphic>
          <a:graphicData uri="http://schemas.openxmlformats.org/drawingml/2006/table">
            <a:tbl>
              <a:tblPr firstRow="1" bandRow="1">
                <a:tableStyleId>{912C8C85-51F0-491E-9774-3900AFEF0FD7}</a:tableStyleId>
              </a:tblPr>
              <a:tblGrid>
                <a:gridCol w="6119415">
                  <a:extLst>
                    <a:ext uri="{9D8B030D-6E8A-4147-A177-3AD203B41FA5}">
                      <a16:colId xmlns:a16="http://schemas.microsoft.com/office/drawing/2014/main" val="1811078445"/>
                    </a:ext>
                  </a:extLst>
                </a:gridCol>
              </a:tblGrid>
              <a:tr h="556260">
                <a:tc>
                  <a:txBody>
                    <a:bodyPr/>
                    <a:lstStyle/>
                    <a:p>
                      <a:pPr algn="ctr"/>
                      <a:r>
                        <a:rPr kumimoji="1" lang="ja-JP" altLang="en-US" sz="1400" b="1" i="0" kern="1200" dirty="0">
                          <a:solidFill>
                            <a:schemeClr val="bg1"/>
                          </a:solidFill>
                          <a:effectLst/>
                          <a:latin typeface="+mn-lt"/>
                          <a:ea typeface="BIZ UDP明朝 Medium" panose="02020500000000000000" pitchFamily="18" charset="-128"/>
                          <a:cs typeface="+mn-cs"/>
                        </a:rPr>
                        <a:t>遺言執行または遺産分割協議書の執行</a:t>
                      </a:r>
                      <a:endParaRPr kumimoji="1" lang="ja-JP" altLang="en-US" sz="1100" dirty="0"/>
                    </a:p>
                  </a:txBody>
                  <a:tcPr anchor="ctr"/>
                </a:tc>
                <a:extLst>
                  <a:ext uri="{0D108BD9-81ED-4DB2-BD59-A6C34878D82A}">
                    <a16:rowId xmlns:a16="http://schemas.microsoft.com/office/drawing/2014/main" val="2612594160"/>
                  </a:ext>
                </a:extLst>
              </a:tr>
              <a:tr h="556260">
                <a:tc>
                  <a:txBody>
                    <a:bodyPr/>
                    <a:lstStyle/>
                    <a:p>
                      <a:r>
                        <a:rPr kumimoji="1" lang="ja-JP" altLang="en-US" sz="1200" dirty="0">
                          <a:latin typeface="BIZ UDP明朝 Medium" panose="02020500000000000000" pitchFamily="18" charset="-128"/>
                          <a:ea typeface="BIZ UDP明朝 Medium" panose="02020500000000000000" pitchFamily="18" charset="-128"/>
                        </a:rPr>
                        <a:t>手数料２０万円＋金融機関数</a:t>
                      </a:r>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３万円＋遺産の評価額の２％</a:t>
                      </a:r>
                    </a:p>
                  </a:txBody>
                  <a:tcPr anchor="ctr"/>
                </a:tc>
                <a:extLst>
                  <a:ext uri="{0D108BD9-81ED-4DB2-BD59-A6C34878D82A}">
                    <a16:rowId xmlns:a16="http://schemas.microsoft.com/office/drawing/2014/main" val="564385619"/>
                  </a:ext>
                </a:extLst>
              </a:tr>
            </a:tbl>
          </a:graphicData>
        </a:graphic>
      </p:graphicFrame>
      <p:graphicFrame>
        <p:nvGraphicFramePr>
          <p:cNvPr id="2" name="表 2">
            <a:extLst>
              <a:ext uri="{FF2B5EF4-FFF2-40B4-BE49-F238E27FC236}">
                <a16:creationId xmlns:a16="http://schemas.microsoft.com/office/drawing/2014/main" id="{1B6B0177-5140-4898-8E58-77825AAA8395}"/>
              </a:ext>
            </a:extLst>
          </p:cNvPr>
          <p:cNvGraphicFramePr>
            <a:graphicFrameLocks noGrp="1"/>
          </p:cNvGraphicFramePr>
          <p:nvPr>
            <p:extLst>
              <p:ext uri="{D42A27DB-BD31-4B8C-83A1-F6EECF244321}">
                <p14:modId xmlns:p14="http://schemas.microsoft.com/office/powerpoint/2010/main" val="2740711260"/>
              </p:ext>
            </p:extLst>
          </p:nvPr>
        </p:nvGraphicFramePr>
        <p:xfrm>
          <a:off x="539944" y="4366799"/>
          <a:ext cx="6119413" cy="2602961"/>
        </p:xfrm>
        <a:graphic>
          <a:graphicData uri="http://schemas.openxmlformats.org/drawingml/2006/table">
            <a:tbl>
              <a:tblPr firstRow="1" bandRow="1">
                <a:tableStyleId>{912C8C85-51F0-491E-9774-3900AFEF0FD7}</a:tableStyleId>
              </a:tblPr>
              <a:tblGrid>
                <a:gridCol w="319592">
                  <a:extLst>
                    <a:ext uri="{9D8B030D-6E8A-4147-A177-3AD203B41FA5}">
                      <a16:colId xmlns:a16="http://schemas.microsoft.com/office/drawing/2014/main" val="118603800"/>
                    </a:ext>
                  </a:extLst>
                </a:gridCol>
                <a:gridCol w="859536">
                  <a:extLst>
                    <a:ext uri="{9D8B030D-6E8A-4147-A177-3AD203B41FA5}">
                      <a16:colId xmlns:a16="http://schemas.microsoft.com/office/drawing/2014/main" val="2445940074"/>
                    </a:ext>
                  </a:extLst>
                </a:gridCol>
                <a:gridCol w="1115568">
                  <a:extLst>
                    <a:ext uri="{9D8B030D-6E8A-4147-A177-3AD203B41FA5}">
                      <a16:colId xmlns:a16="http://schemas.microsoft.com/office/drawing/2014/main" val="2638350148"/>
                    </a:ext>
                  </a:extLst>
                </a:gridCol>
                <a:gridCol w="1399032">
                  <a:extLst>
                    <a:ext uri="{9D8B030D-6E8A-4147-A177-3AD203B41FA5}">
                      <a16:colId xmlns:a16="http://schemas.microsoft.com/office/drawing/2014/main" val="211272299"/>
                    </a:ext>
                  </a:extLst>
                </a:gridCol>
                <a:gridCol w="1124712">
                  <a:extLst>
                    <a:ext uri="{9D8B030D-6E8A-4147-A177-3AD203B41FA5}">
                      <a16:colId xmlns:a16="http://schemas.microsoft.com/office/drawing/2014/main" val="3668172021"/>
                    </a:ext>
                  </a:extLst>
                </a:gridCol>
                <a:gridCol w="1300973">
                  <a:extLst>
                    <a:ext uri="{9D8B030D-6E8A-4147-A177-3AD203B41FA5}">
                      <a16:colId xmlns:a16="http://schemas.microsoft.com/office/drawing/2014/main" val="1417717987"/>
                    </a:ext>
                  </a:extLst>
                </a:gridCol>
              </a:tblGrid>
              <a:tr h="370840">
                <a:tc gridSpan="6">
                  <a:txBody>
                    <a:bodyPr/>
                    <a:lstStyle/>
                    <a:p>
                      <a:pPr algn="ctr"/>
                      <a:r>
                        <a:rPr kumimoji="1" lang="ja-JP" altLang="en-US" dirty="0">
                          <a:latin typeface="BIZ UDP明朝 Medium" panose="02020500000000000000" pitchFamily="18" charset="-128"/>
                          <a:ea typeface="BIZ UDP明朝 Medium" panose="02020500000000000000" pitchFamily="18" charset="-128"/>
                        </a:rPr>
                        <a:t>遺産分割協議の交渉・調停・審判の着手金</a:t>
                      </a:r>
                    </a:p>
                  </a:txBody>
                  <a:tcPr anchor="ct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35979695"/>
                  </a:ext>
                </a:extLst>
              </a:tr>
              <a:tr h="291561">
                <a:tc>
                  <a:txBody>
                    <a:bodyPr/>
                    <a:lstStyle/>
                    <a:p>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endParaRPr kumimoji="1" lang="ja-JP" altLang="en-US" sz="1200" dirty="0">
                        <a:latin typeface="BIZ UDP明朝 Medium" panose="02020500000000000000" pitchFamily="18" charset="-128"/>
                        <a:ea typeface="BIZ UDP明朝 Medium" panose="02020500000000000000" pitchFamily="18" charset="-128"/>
                      </a:endParaRPr>
                    </a:p>
                  </a:txBody>
                  <a:tcPr anchor="ctr"/>
                </a:tc>
                <a:tc gridSpan="4">
                  <a:txBody>
                    <a:bodyPr/>
                    <a:lstStyle/>
                    <a:p>
                      <a:pPr algn="ctr"/>
                      <a:r>
                        <a:rPr kumimoji="1" lang="ja-JP" altLang="en-US" sz="1200" dirty="0">
                          <a:latin typeface="BIZ UDP明朝 Medium" panose="02020500000000000000" pitchFamily="18" charset="-128"/>
                          <a:ea typeface="BIZ UDP明朝 Medium" panose="02020500000000000000" pitchFamily="18" charset="-128"/>
                        </a:rPr>
                        <a:t>遺産の総額</a:t>
                      </a:r>
                    </a:p>
                  </a:txBody>
                  <a:tcPr anchor="ctr"/>
                </a:tc>
                <a:tc hMerge="1">
                  <a:txBody>
                    <a:bodyPr/>
                    <a:lstStyle/>
                    <a:p>
                      <a:endParaRPr kumimoji="1" lang="ja-JP" altLang="en-US" sz="1200" dirty="0"/>
                    </a:p>
                  </a:txBody>
                  <a:tcPr anchor="ctr"/>
                </a:tc>
                <a:tc hMerge="1">
                  <a:txBody>
                    <a:bodyPr/>
                    <a:lstStyle/>
                    <a:p>
                      <a:endParaRPr kumimoji="1" lang="ja-JP" altLang="en-US" sz="1200" dirty="0"/>
                    </a:p>
                  </a:txBody>
                  <a:tcPr anchor="ctr"/>
                </a:tc>
                <a:tc hMerge="1">
                  <a:txBody>
                    <a:bodyPr/>
                    <a:lstStyle/>
                    <a:p>
                      <a:endParaRPr kumimoji="1" lang="ja-JP" altLang="en-US" sz="1200" dirty="0"/>
                    </a:p>
                  </a:txBody>
                  <a:tcPr anchor="ctr"/>
                </a:tc>
                <a:extLst>
                  <a:ext uri="{0D108BD9-81ED-4DB2-BD59-A6C34878D82A}">
                    <a16:rowId xmlns:a16="http://schemas.microsoft.com/office/drawing/2014/main" val="1859801874"/>
                  </a:ext>
                </a:extLst>
              </a:tr>
              <a:tr h="370840">
                <a:tc>
                  <a:txBody>
                    <a:bodyPr/>
                    <a:lstStyle/>
                    <a:p>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２０００万円</a:t>
                      </a:r>
                      <a:endParaRPr kumimoji="1" lang="en-US" altLang="ja-JP" sz="1200" dirty="0">
                        <a:latin typeface="BIZ UDP明朝 Medium" panose="02020500000000000000" pitchFamily="18" charset="-128"/>
                        <a:ea typeface="BIZ UDP明朝 Medium" panose="02020500000000000000" pitchFamily="18" charset="-128"/>
                      </a:endParaRPr>
                    </a:p>
                    <a:p>
                      <a:r>
                        <a:rPr kumimoji="1" lang="ja-JP" altLang="en-US" sz="1200" dirty="0">
                          <a:latin typeface="BIZ UDP明朝 Medium" panose="02020500000000000000" pitchFamily="18" charset="-128"/>
                          <a:ea typeface="BIZ UDP明朝 Medium" panose="02020500000000000000" pitchFamily="18" charset="-128"/>
                        </a:rPr>
                        <a:t>以下</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２０００万円超、</a:t>
                      </a:r>
                      <a:endParaRPr kumimoji="1" lang="en-US" altLang="ja-JP" sz="1200" dirty="0">
                        <a:latin typeface="BIZ UDP明朝 Medium" panose="02020500000000000000" pitchFamily="18" charset="-128"/>
                        <a:ea typeface="BIZ UDP明朝 Medium" panose="02020500000000000000" pitchFamily="18" charset="-128"/>
                      </a:endParaRPr>
                    </a:p>
                    <a:p>
                      <a:r>
                        <a:rPr kumimoji="1" lang="ja-JP" altLang="en-US" sz="1200" dirty="0">
                          <a:latin typeface="BIZ UDP明朝 Medium" panose="02020500000000000000" pitchFamily="18" charset="-128"/>
                          <a:ea typeface="BIZ UDP明朝 Medium" panose="02020500000000000000" pitchFamily="18" charset="-128"/>
                        </a:rPr>
                        <a:t>５０００万円以下</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５０００万円超、１億円以下</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１億円以上</a:t>
                      </a:r>
                    </a:p>
                  </a:txBody>
                  <a:tcPr anchor="ctr"/>
                </a:tc>
                <a:extLst>
                  <a:ext uri="{0D108BD9-81ED-4DB2-BD59-A6C34878D82A}">
                    <a16:rowId xmlns:a16="http://schemas.microsoft.com/office/drawing/2014/main" val="128348794"/>
                  </a:ext>
                </a:extLst>
              </a:tr>
              <a:tr h="370840">
                <a:tc rowSpan="4">
                  <a:txBody>
                    <a:bodyPr/>
                    <a:lstStyle/>
                    <a:p>
                      <a:pPr algn="ctr"/>
                      <a:r>
                        <a:rPr kumimoji="1" lang="ja-JP" altLang="en-US" sz="1200" dirty="0">
                          <a:latin typeface="BIZ UDP明朝 Medium" panose="02020500000000000000" pitchFamily="18" charset="-128"/>
                          <a:ea typeface="BIZ UDP明朝 Medium" panose="02020500000000000000" pitchFamily="18" charset="-128"/>
                        </a:rPr>
                        <a:t>相続人の数</a:t>
                      </a:r>
                    </a:p>
                  </a:txBody>
                  <a:tcPr vert="eaVert"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２～４人</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２０万円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３０万円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４０万円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５０万円</a:t>
                      </a:r>
                    </a:p>
                  </a:txBody>
                  <a:tcPr anchor="ctr"/>
                </a:tc>
                <a:extLst>
                  <a:ext uri="{0D108BD9-81ED-4DB2-BD59-A6C34878D82A}">
                    <a16:rowId xmlns:a16="http://schemas.microsoft.com/office/drawing/2014/main" val="3076356231"/>
                  </a:ext>
                </a:extLst>
              </a:tr>
              <a:tr h="370840">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５～７人</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３０万円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４０万円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５０万円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６０万円</a:t>
                      </a:r>
                    </a:p>
                  </a:txBody>
                  <a:tcPr anchor="ctr"/>
                </a:tc>
                <a:extLst>
                  <a:ext uri="{0D108BD9-81ED-4DB2-BD59-A6C34878D82A}">
                    <a16:rowId xmlns:a16="http://schemas.microsoft.com/office/drawing/2014/main" val="3964051698"/>
                  </a:ext>
                </a:extLst>
              </a:tr>
              <a:tr h="370840">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８～１０人</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４０万円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５０万円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６０万円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７０万円</a:t>
                      </a:r>
                    </a:p>
                  </a:txBody>
                  <a:tcPr anchor="ctr"/>
                </a:tc>
                <a:extLst>
                  <a:ext uri="{0D108BD9-81ED-4DB2-BD59-A6C34878D82A}">
                    <a16:rowId xmlns:a16="http://schemas.microsoft.com/office/drawing/2014/main" val="17122679"/>
                  </a:ext>
                </a:extLst>
              </a:tr>
              <a:tr h="370840">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１１人以上</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５０～７０万円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６０～８０万円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７０～９０万円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８０～１００万円</a:t>
                      </a:r>
                    </a:p>
                  </a:txBody>
                  <a:tcPr anchor="ctr"/>
                </a:tc>
                <a:extLst>
                  <a:ext uri="{0D108BD9-81ED-4DB2-BD59-A6C34878D82A}">
                    <a16:rowId xmlns:a16="http://schemas.microsoft.com/office/drawing/2014/main" val="3956227758"/>
                  </a:ext>
                </a:extLst>
              </a:tr>
            </a:tbl>
          </a:graphicData>
        </a:graphic>
      </p:graphicFrame>
      <p:graphicFrame>
        <p:nvGraphicFramePr>
          <p:cNvPr id="10" name="表 2">
            <a:extLst>
              <a:ext uri="{FF2B5EF4-FFF2-40B4-BE49-F238E27FC236}">
                <a16:creationId xmlns:a16="http://schemas.microsoft.com/office/drawing/2014/main" id="{F73BBF8B-A216-41C3-8B83-76A555138B21}"/>
              </a:ext>
            </a:extLst>
          </p:cNvPr>
          <p:cNvGraphicFramePr>
            <a:graphicFrameLocks noGrp="1"/>
          </p:cNvGraphicFramePr>
          <p:nvPr>
            <p:extLst>
              <p:ext uri="{D42A27DB-BD31-4B8C-83A1-F6EECF244321}">
                <p14:modId xmlns:p14="http://schemas.microsoft.com/office/powerpoint/2010/main" val="1549926685"/>
              </p:ext>
            </p:extLst>
          </p:nvPr>
        </p:nvGraphicFramePr>
        <p:xfrm>
          <a:off x="539943" y="7155637"/>
          <a:ext cx="6119413" cy="2386880"/>
        </p:xfrm>
        <a:graphic>
          <a:graphicData uri="http://schemas.openxmlformats.org/drawingml/2006/table">
            <a:tbl>
              <a:tblPr firstRow="1" bandRow="1">
                <a:tableStyleId>{912C8C85-51F0-491E-9774-3900AFEF0FD7}</a:tableStyleId>
              </a:tblPr>
              <a:tblGrid>
                <a:gridCol w="410493">
                  <a:extLst>
                    <a:ext uri="{9D8B030D-6E8A-4147-A177-3AD203B41FA5}">
                      <a16:colId xmlns:a16="http://schemas.microsoft.com/office/drawing/2014/main" val="1324677408"/>
                    </a:ext>
                  </a:extLst>
                </a:gridCol>
                <a:gridCol w="1298228">
                  <a:extLst>
                    <a:ext uri="{9D8B030D-6E8A-4147-A177-3AD203B41FA5}">
                      <a16:colId xmlns:a16="http://schemas.microsoft.com/office/drawing/2014/main" val="2445940074"/>
                    </a:ext>
                  </a:extLst>
                </a:gridCol>
                <a:gridCol w="1270209">
                  <a:extLst>
                    <a:ext uri="{9D8B030D-6E8A-4147-A177-3AD203B41FA5}">
                      <a16:colId xmlns:a16="http://schemas.microsoft.com/office/drawing/2014/main" val="2638350148"/>
                    </a:ext>
                  </a:extLst>
                </a:gridCol>
                <a:gridCol w="1344927">
                  <a:extLst>
                    <a:ext uri="{9D8B030D-6E8A-4147-A177-3AD203B41FA5}">
                      <a16:colId xmlns:a16="http://schemas.microsoft.com/office/drawing/2014/main" val="211272299"/>
                    </a:ext>
                  </a:extLst>
                </a:gridCol>
                <a:gridCol w="1795556">
                  <a:extLst>
                    <a:ext uri="{9D8B030D-6E8A-4147-A177-3AD203B41FA5}">
                      <a16:colId xmlns:a16="http://schemas.microsoft.com/office/drawing/2014/main" val="3668172021"/>
                    </a:ext>
                  </a:extLst>
                </a:gridCol>
              </a:tblGrid>
              <a:tr h="370840">
                <a:tc gridSpan="5">
                  <a:txBody>
                    <a:bodyPr/>
                    <a:lstStyle/>
                    <a:p>
                      <a:pPr algn="ctr"/>
                      <a:r>
                        <a:rPr kumimoji="1" lang="ja-JP" altLang="en-US" dirty="0">
                          <a:latin typeface="BIZ UDP明朝 Medium" panose="02020500000000000000" pitchFamily="18" charset="-128"/>
                          <a:ea typeface="BIZ UDP明朝 Medium" panose="02020500000000000000" pitchFamily="18" charset="-128"/>
                        </a:rPr>
                        <a:t>遺産分割協議の交渉・調停・審判の報酬金</a:t>
                      </a:r>
                    </a:p>
                  </a:txBody>
                  <a:tcPr anchor="ct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35979695"/>
                  </a:ext>
                </a:extLst>
              </a:tr>
              <a:tr h="370840">
                <a:tc>
                  <a:txBody>
                    <a:bodyPr/>
                    <a:lstStyle/>
                    <a:p>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endParaRPr kumimoji="1" lang="ja-JP" altLang="en-US" sz="1200" dirty="0">
                        <a:latin typeface="BIZ UDP明朝 Medium" panose="02020500000000000000" pitchFamily="18" charset="-128"/>
                        <a:ea typeface="BIZ UDP明朝 Medium" panose="02020500000000000000" pitchFamily="18" charset="-128"/>
                      </a:endParaRPr>
                    </a:p>
                  </a:txBody>
                  <a:tcPr anchor="ctr"/>
                </a:tc>
                <a:tc gridSpan="3">
                  <a:txBody>
                    <a:bodyPr/>
                    <a:lstStyle/>
                    <a:p>
                      <a:pPr algn="ctr"/>
                      <a:r>
                        <a:rPr kumimoji="1" lang="ja-JP" altLang="en-US" sz="1200" dirty="0">
                          <a:latin typeface="BIZ UDP明朝 Medium" panose="02020500000000000000" pitchFamily="18" charset="-128"/>
                          <a:ea typeface="BIZ UDP明朝 Medium" panose="02020500000000000000" pitchFamily="18" charset="-128"/>
                        </a:rPr>
                        <a:t>遺産分割により得られた財産の金額</a:t>
                      </a:r>
                    </a:p>
                  </a:txBody>
                  <a:tcPr anchor="ctr"/>
                </a:tc>
                <a:tc h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220871"/>
                  </a:ext>
                </a:extLst>
              </a:tr>
              <a:tr h="370840">
                <a:tc rowSpan="4">
                  <a:txBody>
                    <a:bodyPr/>
                    <a:lstStyle/>
                    <a:p>
                      <a:pPr algn="ctr"/>
                      <a:r>
                        <a:rPr kumimoji="1" lang="ja-JP" altLang="en-US" sz="1200" dirty="0">
                          <a:latin typeface="BIZ UDP明朝 Medium" panose="02020500000000000000" pitchFamily="18" charset="-128"/>
                          <a:ea typeface="BIZ UDP明朝 Medium" panose="02020500000000000000" pitchFamily="18" charset="-128"/>
                        </a:rPr>
                        <a:t>遺産分割に要した時間</a:t>
                      </a:r>
                    </a:p>
                  </a:txBody>
                  <a:tcPr vert="eaVert" anchor="ctr"/>
                </a:tc>
                <a:tc>
                  <a:txBody>
                    <a:bodyPr/>
                    <a:lstStyle/>
                    <a:p>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５００万円以下</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５００万円超、</a:t>
                      </a:r>
                      <a:endParaRPr kumimoji="1" lang="en-US" altLang="ja-JP" sz="1200" dirty="0">
                        <a:latin typeface="BIZ UDP明朝 Medium" panose="02020500000000000000" pitchFamily="18" charset="-128"/>
                        <a:ea typeface="BIZ UDP明朝 Medium" panose="02020500000000000000" pitchFamily="18" charset="-128"/>
                      </a:endParaRPr>
                    </a:p>
                    <a:p>
                      <a:r>
                        <a:rPr kumimoji="1" lang="ja-JP" altLang="en-US" sz="1200" dirty="0">
                          <a:latin typeface="BIZ UDP明朝 Medium" panose="02020500000000000000" pitchFamily="18" charset="-128"/>
                          <a:ea typeface="BIZ UDP明朝 Medium" panose="02020500000000000000" pitchFamily="18" charset="-128"/>
                        </a:rPr>
                        <a:t>３０００万円以下</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３０００万円超</a:t>
                      </a:r>
                    </a:p>
                  </a:txBody>
                  <a:tcPr anchor="ctr"/>
                </a:tc>
                <a:extLst>
                  <a:ext uri="{0D108BD9-81ED-4DB2-BD59-A6C34878D82A}">
                    <a16:rowId xmlns:a16="http://schemas.microsoft.com/office/drawing/2014/main" val="128348794"/>
                  </a:ext>
                </a:extLst>
              </a:tr>
              <a:tr h="396000">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１年以内</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１８％</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１１％＋３５万円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６％＋１８５万円</a:t>
                      </a:r>
                    </a:p>
                  </a:txBody>
                  <a:tcPr anchor="ctr"/>
                </a:tc>
                <a:extLst>
                  <a:ext uri="{0D108BD9-81ED-4DB2-BD59-A6C34878D82A}">
                    <a16:rowId xmlns:a16="http://schemas.microsoft.com/office/drawing/2014/main" val="3076356231"/>
                  </a:ext>
                </a:extLst>
              </a:tr>
              <a:tr h="396000">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１年超３年以内</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１６％</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９％＋３５万円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４％＋１８５万円</a:t>
                      </a:r>
                    </a:p>
                  </a:txBody>
                  <a:tcPr anchor="ctr"/>
                </a:tc>
                <a:extLst>
                  <a:ext uri="{0D108BD9-81ED-4DB2-BD59-A6C34878D82A}">
                    <a16:rowId xmlns:a16="http://schemas.microsoft.com/office/drawing/2014/main" val="3964051698"/>
                  </a:ext>
                </a:extLst>
              </a:tr>
              <a:tr h="396000">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３年超</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１４％</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７％＋３５万円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２％＋１８５万円</a:t>
                      </a:r>
                    </a:p>
                  </a:txBody>
                  <a:tcPr anchor="ctr"/>
                </a:tc>
                <a:extLst>
                  <a:ext uri="{0D108BD9-81ED-4DB2-BD59-A6C34878D82A}">
                    <a16:rowId xmlns:a16="http://schemas.microsoft.com/office/drawing/2014/main" val="17122679"/>
                  </a:ext>
                </a:extLst>
              </a:tr>
            </a:tbl>
          </a:graphicData>
        </a:graphic>
      </p:graphicFrame>
    </p:spTree>
    <p:extLst>
      <p:ext uri="{BB962C8B-B14F-4D97-AF65-F5344CB8AC3E}">
        <p14:creationId xmlns:p14="http://schemas.microsoft.com/office/powerpoint/2010/main" val="304479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5">
            <a:extLst>
              <a:ext uri="{FF2B5EF4-FFF2-40B4-BE49-F238E27FC236}">
                <a16:creationId xmlns:a16="http://schemas.microsoft.com/office/drawing/2014/main" id="{C6273D09-C5FD-47A3-BF9A-B4728FA1C1BB}"/>
              </a:ext>
            </a:extLst>
          </p:cNvPr>
          <p:cNvGraphicFramePr>
            <a:graphicFrameLocks noGrp="1"/>
          </p:cNvGraphicFramePr>
          <p:nvPr>
            <p:extLst>
              <p:ext uri="{D42A27DB-BD31-4B8C-83A1-F6EECF244321}">
                <p14:modId xmlns:p14="http://schemas.microsoft.com/office/powerpoint/2010/main" val="3560904183"/>
              </p:ext>
            </p:extLst>
          </p:nvPr>
        </p:nvGraphicFramePr>
        <p:xfrm>
          <a:off x="539946" y="1213746"/>
          <a:ext cx="6119415" cy="1851660"/>
        </p:xfrm>
        <a:graphic>
          <a:graphicData uri="http://schemas.openxmlformats.org/drawingml/2006/table">
            <a:tbl>
              <a:tblPr firstRow="1" bandRow="1">
                <a:tableStyleId>{912C8C85-51F0-491E-9774-3900AFEF0FD7}</a:tableStyleId>
              </a:tblPr>
              <a:tblGrid>
                <a:gridCol w="2477571">
                  <a:extLst>
                    <a:ext uri="{9D8B030D-6E8A-4147-A177-3AD203B41FA5}">
                      <a16:colId xmlns:a16="http://schemas.microsoft.com/office/drawing/2014/main" val="1811078445"/>
                    </a:ext>
                  </a:extLst>
                </a:gridCol>
                <a:gridCol w="3641844">
                  <a:extLst>
                    <a:ext uri="{9D8B030D-6E8A-4147-A177-3AD203B41FA5}">
                      <a16:colId xmlns:a16="http://schemas.microsoft.com/office/drawing/2014/main" val="905193580"/>
                    </a:ext>
                  </a:extLst>
                </a:gridCol>
              </a:tblGrid>
              <a:tr h="556260">
                <a:tc gridSpan="2">
                  <a:txBody>
                    <a:bodyPr/>
                    <a:lstStyle/>
                    <a:p>
                      <a:pPr algn="ctr"/>
                      <a:r>
                        <a:rPr kumimoji="1" lang="ja-JP" altLang="en-US" sz="1400" dirty="0">
                          <a:ea typeface="BIZ UDP明朝 Medium" panose="02020500000000000000" pitchFamily="18" charset="-128"/>
                        </a:rPr>
                        <a:t>相続放棄</a:t>
                      </a:r>
                      <a:endParaRPr kumimoji="1" lang="ja-JP" altLang="en-US" sz="1400" dirty="0"/>
                    </a:p>
                  </a:txBody>
                  <a:tcPr anchor="ctr"/>
                </a:tc>
                <a:tc hMerge="1">
                  <a:txBody>
                    <a:bodyPr/>
                    <a:lstStyle/>
                    <a:p>
                      <a:endParaRPr kumimoji="1" lang="ja-JP" altLang="en-US" dirty="0"/>
                    </a:p>
                  </a:txBody>
                  <a:tcPr/>
                </a:tc>
                <a:extLst>
                  <a:ext uri="{0D108BD9-81ED-4DB2-BD59-A6C34878D82A}">
                    <a16:rowId xmlns:a16="http://schemas.microsoft.com/office/drawing/2014/main" val="2612594160"/>
                  </a:ext>
                </a:extLst>
              </a:tr>
              <a:tr h="556260">
                <a:tc>
                  <a:txBody>
                    <a:bodyPr/>
                    <a:lstStyle/>
                    <a:p>
                      <a:r>
                        <a:rPr kumimoji="1" lang="ja-JP" altLang="en-US" sz="1200" dirty="0">
                          <a:latin typeface="BIZ UDP明朝 Medium" panose="02020500000000000000" pitchFamily="18" charset="-128"/>
                          <a:ea typeface="BIZ UDP明朝 Medium" panose="02020500000000000000" pitchFamily="18" charset="-128"/>
                        </a:rPr>
                        <a:t>相続開始から３か月以内の場合</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zh-CN" altLang="en-US" sz="1200" dirty="0">
                          <a:latin typeface="BIZ UDP明朝 Medium" panose="02020500000000000000" pitchFamily="18" charset="-128"/>
                          <a:ea typeface="BIZ UDP明朝 Medium" panose="02020500000000000000" pitchFamily="18" charset="-128"/>
                        </a:rPr>
                        <a:t>手数料</a:t>
                      </a:r>
                      <a:r>
                        <a:rPr kumimoji="1" lang="ja-JP" altLang="en-US" sz="1200" dirty="0">
                          <a:latin typeface="BIZ UDP明朝 Medium" panose="02020500000000000000" pitchFamily="18" charset="-128"/>
                          <a:ea typeface="BIZ UDP明朝 Medium" panose="02020500000000000000" pitchFamily="18" charset="-128"/>
                        </a:rPr>
                        <a:t>３</a:t>
                      </a:r>
                      <a:r>
                        <a:rPr kumimoji="1" lang="zh-CN" altLang="en-US" sz="1200" dirty="0">
                          <a:latin typeface="BIZ UDP明朝 Medium" panose="02020500000000000000" pitchFamily="18" charset="-128"/>
                          <a:ea typeface="BIZ UDP明朝 Medium" panose="02020500000000000000" pitchFamily="18" charset="-128"/>
                        </a:rPr>
                        <a:t>万円</a:t>
                      </a:r>
                      <a:endParaRPr kumimoji="1" lang="en-US" altLang="zh-CN" sz="1200" dirty="0">
                        <a:latin typeface="BIZ UDP明朝 Medium" panose="02020500000000000000" pitchFamily="18" charset="-128"/>
                        <a:ea typeface="BIZ UDP明朝 Medium" panose="02020500000000000000" pitchFamily="18" charset="-128"/>
                      </a:endParaRPr>
                    </a:p>
                    <a:p>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　複数人が放棄する場合、追加１人あたり２万円</a:t>
                      </a:r>
                    </a:p>
                  </a:txBody>
                  <a:tcPr anchor="ctr"/>
                </a:tc>
                <a:extLst>
                  <a:ext uri="{0D108BD9-81ED-4DB2-BD59-A6C34878D82A}">
                    <a16:rowId xmlns:a16="http://schemas.microsoft.com/office/drawing/2014/main" val="564385619"/>
                  </a:ext>
                </a:extLst>
              </a:tr>
              <a:tr h="720000">
                <a:tc>
                  <a:txBody>
                    <a:bodyPr/>
                    <a:lstStyle/>
                    <a:p>
                      <a:pPr algn="l" fontAlgn="t" latinLnBrk="0"/>
                      <a:r>
                        <a:rPr lang="ja-JP" altLang="en-US" sz="1200" dirty="0">
                          <a:ea typeface="BIZ UDP明朝 Medium" panose="02020500000000000000" pitchFamily="18" charset="-128"/>
                        </a:rPr>
                        <a:t>相続開始から３か月経過後の場合</a:t>
                      </a:r>
                      <a:endParaRPr lang="ja-JP"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手数料５万円</a:t>
                      </a:r>
                      <a:endParaRPr lang="en-US" altLang="ja-JP" sz="1200" dirty="0">
                        <a:latin typeface="BIZ UDP明朝 Medium" panose="02020500000000000000" pitchFamily="18" charset="-128"/>
                        <a:ea typeface="BIZ UDP明朝 Medium" panose="02020500000000000000" pitchFamily="18" charset="-128"/>
                      </a:endParaRPr>
                    </a:p>
                    <a:p>
                      <a:pPr algn="l" fontAlgn="t" latinLnBrk="0"/>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　複数人が放棄する場合、追加１人あたり４万円</a:t>
                      </a:r>
                      <a:endParaRPr lang="en-US" altLang="ja-JP" sz="1200" dirty="0">
                        <a:latin typeface="BIZ UDP明朝 Medium" panose="02020500000000000000" pitchFamily="18" charset="-128"/>
                        <a:ea typeface="BIZ UDP明朝 Medium" panose="02020500000000000000" pitchFamily="18" charset="-128"/>
                      </a:endParaRPr>
                    </a:p>
                    <a:p>
                      <a:pPr algn="l" fontAlgn="t" latinLnBrk="0"/>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　受理の可能性については要相談。</a:t>
                      </a:r>
                    </a:p>
                  </a:txBody>
                  <a:tcPr marL="47625" marR="47625" marT="95250" marB="95250" anchor="ctr"/>
                </a:tc>
                <a:extLst>
                  <a:ext uri="{0D108BD9-81ED-4DB2-BD59-A6C34878D82A}">
                    <a16:rowId xmlns:a16="http://schemas.microsoft.com/office/drawing/2014/main" val="1528632919"/>
                  </a:ext>
                </a:extLst>
              </a:tr>
            </a:tbl>
          </a:graphicData>
        </a:graphic>
      </p:graphicFrame>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相続に関係する事件の費用②</a:t>
            </a:r>
          </a:p>
        </p:txBody>
      </p:sp>
      <p:graphicFrame>
        <p:nvGraphicFramePr>
          <p:cNvPr id="7" name="表 15">
            <a:extLst>
              <a:ext uri="{FF2B5EF4-FFF2-40B4-BE49-F238E27FC236}">
                <a16:creationId xmlns:a16="http://schemas.microsoft.com/office/drawing/2014/main" id="{832B2168-764C-46BE-B14F-EAFBDC8B24DC}"/>
              </a:ext>
            </a:extLst>
          </p:cNvPr>
          <p:cNvGraphicFramePr>
            <a:graphicFrameLocks noGrp="1"/>
          </p:cNvGraphicFramePr>
          <p:nvPr>
            <p:extLst>
              <p:ext uri="{D42A27DB-BD31-4B8C-83A1-F6EECF244321}">
                <p14:modId xmlns:p14="http://schemas.microsoft.com/office/powerpoint/2010/main" val="1113825912"/>
              </p:ext>
            </p:extLst>
          </p:nvPr>
        </p:nvGraphicFramePr>
        <p:xfrm>
          <a:off x="539944" y="3215013"/>
          <a:ext cx="6119416" cy="1668780"/>
        </p:xfrm>
        <a:graphic>
          <a:graphicData uri="http://schemas.openxmlformats.org/drawingml/2006/table">
            <a:tbl>
              <a:tblPr firstRow="1" bandRow="1">
                <a:tableStyleId>{912C8C85-51F0-491E-9774-3900AFEF0FD7}</a:tableStyleId>
              </a:tblPr>
              <a:tblGrid>
                <a:gridCol w="2706177">
                  <a:extLst>
                    <a:ext uri="{9D8B030D-6E8A-4147-A177-3AD203B41FA5}">
                      <a16:colId xmlns:a16="http://schemas.microsoft.com/office/drawing/2014/main" val="1811078445"/>
                    </a:ext>
                  </a:extLst>
                </a:gridCol>
                <a:gridCol w="3413239">
                  <a:extLst>
                    <a:ext uri="{9D8B030D-6E8A-4147-A177-3AD203B41FA5}">
                      <a16:colId xmlns:a16="http://schemas.microsoft.com/office/drawing/2014/main" val="799914087"/>
                    </a:ext>
                  </a:extLst>
                </a:gridCol>
              </a:tblGrid>
              <a:tr h="556260">
                <a:tc gridSpan="2">
                  <a:txBody>
                    <a:bodyPr/>
                    <a:lstStyle/>
                    <a:p>
                      <a:pPr algn="ctr"/>
                      <a:r>
                        <a:rPr kumimoji="1" lang="ja-JP" altLang="en-US" sz="1400" b="1" i="0" kern="1200" dirty="0">
                          <a:solidFill>
                            <a:schemeClr val="bg1"/>
                          </a:solidFill>
                          <a:effectLst/>
                          <a:latin typeface="+mn-lt"/>
                          <a:ea typeface="BIZ UDP明朝 Medium" panose="02020500000000000000" pitchFamily="18" charset="-128"/>
                          <a:cs typeface="+mn-cs"/>
                        </a:rPr>
                        <a:t>相続の限定承認</a:t>
                      </a:r>
                      <a:endParaRPr kumimoji="1" lang="ja-JP" altLang="en-US" sz="1100" dirty="0"/>
                    </a:p>
                  </a:txBody>
                  <a:tcPr anchor="ctr"/>
                </a:tc>
                <a:tc hMerge="1">
                  <a:txBody>
                    <a:bodyPr/>
                    <a:lstStyle/>
                    <a:p>
                      <a:endParaRPr kumimoji="1" lang="ja-JP" altLang="en-US"/>
                    </a:p>
                  </a:txBody>
                  <a:tcPr/>
                </a:tc>
                <a:extLst>
                  <a:ext uri="{0D108BD9-81ED-4DB2-BD59-A6C34878D82A}">
                    <a16:rowId xmlns:a16="http://schemas.microsoft.com/office/drawing/2014/main" val="2612594160"/>
                  </a:ext>
                </a:extLst>
              </a:tr>
              <a:tr h="556260">
                <a:tc>
                  <a:txBody>
                    <a:bodyPr/>
                    <a:lstStyle/>
                    <a:p>
                      <a:r>
                        <a:rPr kumimoji="1" lang="ja-JP" altLang="en-US" sz="1200" dirty="0">
                          <a:latin typeface="BIZ UDP明朝 Medium" panose="02020500000000000000" pitchFamily="18" charset="-128"/>
                          <a:ea typeface="BIZ UDP明朝 Medium" panose="02020500000000000000" pitchFamily="18" charset="-128"/>
                        </a:rPr>
                        <a:t>相続開始から３か月以内の定型的なものの場合</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手数料</a:t>
                      </a:r>
                      <a:r>
                        <a:rPr kumimoji="1" lang="en-US" altLang="ja-JP" sz="1200" dirty="0">
                          <a:latin typeface="BIZ UDP明朝 Medium" panose="02020500000000000000" pitchFamily="18" charset="-128"/>
                          <a:ea typeface="BIZ UDP明朝 Medium" panose="02020500000000000000" pitchFamily="18" charset="-128"/>
                        </a:rPr>
                        <a:t>30</a:t>
                      </a:r>
                      <a:r>
                        <a:rPr kumimoji="1" lang="ja-JP" altLang="en-US" sz="1200" dirty="0">
                          <a:latin typeface="BIZ UDP明朝 Medium" panose="02020500000000000000" pitchFamily="18" charset="-128"/>
                          <a:ea typeface="BIZ UDP明朝 Medium" panose="02020500000000000000" pitchFamily="18" charset="-128"/>
                        </a:rPr>
                        <a:t>万円～</a:t>
                      </a:r>
                    </a:p>
                  </a:txBody>
                  <a:tcPr anchor="ctr"/>
                </a:tc>
                <a:extLst>
                  <a:ext uri="{0D108BD9-81ED-4DB2-BD59-A6C34878D82A}">
                    <a16:rowId xmlns:a16="http://schemas.microsoft.com/office/drawing/2014/main" val="564385619"/>
                  </a:ext>
                </a:extLst>
              </a:tr>
              <a:tr h="556260">
                <a:tc>
                  <a:txBody>
                    <a:bodyPr/>
                    <a:lstStyle/>
                    <a:p>
                      <a:r>
                        <a:rPr kumimoji="1" lang="ja-JP" altLang="en-US" sz="1200" dirty="0">
                          <a:latin typeface="BIZ UDP明朝 Medium" panose="02020500000000000000" pitchFamily="18" charset="-128"/>
                          <a:ea typeface="BIZ UDP明朝 Medium" panose="02020500000000000000" pitchFamily="18" charset="-128"/>
                        </a:rPr>
                        <a:t>相続開始から３か月を経過した非定型的なものの場合</a:t>
                      </a:r>
                    </a:p>
                  </a:txBody>
                  <a:tcPr anchor="ctr"/>
                </a:tc>
                <a:tc>
                  <a:txBody>
                    <a:bodyPr/>
                    <a:lstStyle/>
                    <a:p>
                      <a:r>
                        <a:rPr kumimoji="1" lang="zh-CN" altLang="en-US" sz="1200" dirty="0">
                          <a:latin typeface="BIZ UDP明朝 Medium" panose="02020500000000000000" pitchFamily="18" charset="-128"/>
                          <a:ea typeface="BIZ UDP明朝 Medium" panose="02020500000000000000" pitchFamily="18" charset="-128"/>
                        </a:rPr>
                        <a:t>手数料５０万円～</a:t>
                      </a:r>
                      <a:endParaRPr kumimoji="1" lang="en-US" altLang="zh-CN" sz="1200" dirty="0">
                        <a:latin typeface="BIZ UDP明朝 Medium" panose="02020500000000000000" pitchFamily="18" charset="-128"/>
                        <a:ea typeface="BIZ UDP明朝 Medium" panose="02020500000000000000" pitchFamily="18" charset="-128"/>
                      </a:endParaRPr>
                    </a:p>
                    <a:p>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　受理の可能性については要相談。</a:t>
                      </a:r>
                    </a:p>
                  </a:txBody>
                  <a:tcPr anchor="ctr"/>
                </a:tc>
                <a:extLst>
                  <a:ext uri="{0D108BD9-81ED-4DB2-BD59-A6C34878D82A}">
                    <a16:rowId xmlns:a16="http://schemas.microsoft.com/office/drawing/2014/main" val="854719672"/>
                  </a:ext>
                </a:extLst>
              </a:tr>
            </a:tbl>
          </a:graphicData>
        </a:graphic>
      </p:graphicFrame>
      <p:graphicFrame>
        <p:nvGraphicFramePr>
          <p:cNvPr id="8" name="表 15">
            <a:extLst>
              <a:ext uri="{FF2B5EF4-FFF2-40B4-BE49-F238E27FC236}">
                <a16:creationId xmlns:a16="http://schemas.microsoft.com/office/drawing/2014/main" id="{96A6BBA7-FDFE-4C42-A1E6-BFE725F2C7B2}"/>
              </a:ext>
            </a:extLst>
          </p:cNvPr>
          <p:cNvGraphicFramePr>
            <a:graphicFrameLocks noGrp="1"/>
          </p:cNvGraphicFramePr>
          <p:nvPr>
            <p:extLst>
              <p:ext uri="{D42A27DB-BD31-4B8C-83A1-F6EECF244321}">
                <p14:modId xmlns:p14="http://schemas.microsoft.com/office/powerpoint/2010/main" val="1572992867"/>
              </p:ext>
            </p:extLst>
          </p:nvPr>
        </p:nvGraphicFramePr>
        <p:xfrm>
          <a:off x="539944" y="5033400"/>
          <a:ext cx="6119415" cy="2984520"/>
        </p:xfrm>
        <a:graphic>
          <a:graphicData uri="http://schemas.openxmlformats.org/drawingml/2006/table">
            <a:tbl>
              <a:tblPr firstRow="1" bandRow="1">
                <a:tableStyleId>{912C8C85-51F0-491E-9774-3900AFEF0FD7}</a:tableStyleId>
              </a:tblPr>
              <a:tblGrid>
                <a:gridCol w="2477571">
                  <a:extLst>
                    <a:ext uri="{9D8B030D-6E8A-4147-A177-3AD203B41FA5}">
                      <a16:colId xmlns:a16="http://schemas.microsoft.com/office/drawing/2014/main" val="1811078445"/>
                    </a:ext>
                  </a:extLst>
                </a:gridCol>
                <a:gridCol w="1828800">
                  <a:extLst>
                    <a:ext uri="{9D8B030D-6E8A-4147-A177-3AD203B41FA5}">
                      <a16:colId xmlns:a16="http://schemas.microsoft.com/office/drawing/2014/main" val="905193580"/>
                    </a:ext>
                  </a:extLst>
                </a:gridCol>
                <a:gridCol w="1813044">
                  <a:extLst>
                    <a:ext uri="{9D8B030D-6E8A-4147-A177-3AD203B41FA5}">
                      <a16:colId xmlns:a16="http://schemas.microsoft.com/office/drawing/2014/main" val="3894881452"/>
                    </a:ext>
                  </a:extLst>
                </a:gridCol>
              </a:tblGrid>
              <a:tr h="556260">
                <a:tc gridSpan="3">
                  <a:txBody>
                    <a:bodyPr/>
                    <a:lstStyle/>
                    <a:p>
                      <a:pPr algn="ctr"/>
                      <a:r>
                        <a:rPr kumimoji="1" lang="ja-JP" altLang="en-US" sz="1400" dirty="0">
                          <a:latin typeface="BIZ UDP明朝 Medium" panose="02020500000000000000" pitchFamily="18" charset="-128"/>
                          <a:ea typeface="BIZ UDP明朝 Medium" panose="02020500000000000000" pitchFamily="18" charset="-128"/>
                        </a:rPr>
                        <a:t>遺留分減殺請求交渉・調停・訴訟</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請求金額</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報酬金</a:t>
                      </a:r>
                    </a:p>
                  </a:txBody>
                  <a:tcPr anchor="ctr"/>
                </a:tc>
                <a:extLst>
                  <a:ext uri="{0D108BD9-81ED-4DB2-BD59-A6C34878D82A}">
                    <a16:rowId xmlns:a16="http://schemas.microsoft.com/office/drawing/2014/main" val="564385619"/>
                  </a:ext>
                </a:extLst>
              </a:tr>
              <a:tr h="468000">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３００万円以下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８％</a:t>
                      </a:r>
                      <a:endParaRPr lang="en-US" altLang="ja-JP" sz="1200" dirty="0">
                        <a:latin typeface="BIZ UDP明朝 Medium" panose="02020500000000000000" pitchFamily="18" charset="-128"/>
                        <a:ea typeface="BIZ UDP明朝 Medium" panose="02020500000000000000" pitchFamily="18" charset="-128"/>
                      </a:endParaRPr>
                    </a:p>
                    <a:p>
                      <a:pPr algn="l" fontAlgn="t" latinLnBrk="0"/>
                      <a:r>
                        <a:rPr lang="zh-CN" altLang="en-US"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最低着手金１５万円）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１６</a:t>
                      </a:r>
                      <a:r>
                        <a:rPr lang="zh-TW" altLang="en-US" sz="1200" dirty="0">
                          <a:latin typeface="BIZ UDP明朝 Medium" panose="02020500000000000000" pitchFamily="18" charset="-128"/>
                          <a:ea typeface="BIZ UDP明朝 Medium" panose="02020500000000000000" pitchFamily="18" charset="-128"/>
                        </a:rPr>
                        <a:t>％</a:t>
                      </a:r>
                      <a:endParaRPr lang="en-US" altLang="zh-TW" sz="1200" dirty="0">
                        <a:latin typeface="BIZ UDP明朝 Medium" panose="02020500000000000000" pitchFamily="18" charset="-128"/>
                        <a:ea typeface="BIZ UDP明朝 Medium" panose="02020500000000000000" pitchFamily="18" charset="-128"/>
                      </a:endParaRPr>
                    </a:p>
                    <a:p>
                      <a:pPr algn="l" fontAlgn="t" latinLnBrk="0"/>
                      <a:r>
                        <a:rPr lang="zh-TW" altLang="en-US" sz="1200" dirty="0">
                          <a:latin typeface="BIZ UDP明朝 Medium" panose="02020500000000000000" pitchFamily="18" charset="-128"/>
                          <a:ea typeface="BIZ UDP明朝 Medium" panose="02020500000000000000" pitchFamily="18" charset="-128"/>
                        </a:rPr>
                        <a:t>（最低報酬金</a:t>
                      </a:r>
                      <a:r>
                        <a:rPr lang="ja-JP" altLang="en-US" sz="1200" dirty="0">
                          <a:latin typeface="BIZ UDP明朝 Medium" panose="02020500000000000000" pitchFamily="18" charset="-128"/>
                          <a:ea typeface="BIZ UDP明朝 Medium" panose="02020500000000000000" pitchFamily="18" charset="-128"/>
                        </a:rPr>
                        <a:t>１０</a:t>
                      </a:r>
                      <a:r>
                        <a:rPr lang="zh-TW" altLang="en-US" sz="1200" dirty="0">
                          <a:latin typeface="BIZ UDP明朝 Medium" panose="02020500000000000000" pitchFamily="18" charset="-128"/>
                          <a:ea typeface="BIZ UDP明朝 Medium" panose="02020500000000000000" pitchFamily="18" charset="-128"/>
                        </a:rPr>
                        <a:t>万円）</a:t>
                      </a:r>
                    </a:p>
                  </a:txBody>
                  <a:tcPr marL="47625" marR="47625" marT="95250" marB="95250" anchor="ctr"/>
                </a:tc>
                <a:extLst>
                  <a:ext uri="{0D108BD9-81ED-4DB2-BD59-A6C34878D82A}">
                    <a16:rowId xmlns:a16="http://schemas.microsoft.com/office/drawing/2014/main" val="1528632919"/>
                  </a:ext>
                </a:extLst>
              </a:tr>
              <a:tr h="468000">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３００万円超、３０００万円以下</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５％＋９万円</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１０％＋１８万円</a:t>
                      </a:r>
                    </a:p>
                  </a:txBody>
                  <a:tcPr anchor="ctr"/>
                </a:tc>
                <a:extLst>
                  <a:ext uri="{0D108BD9-81ED-4DB2-BD59-A6C34878D82A}">
                    <a16:rowId xmlns:a16="http://schemas.microsoft.com/office/drawing/2014/main" val="1576480787"/>
                  </a:ext>
                </a:extLst>
              </a:tr>
              <a:tr h="468000">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３０００万円超、３億円以下</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３％＋６９万円</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６％＋１３８万円</a:t>
                      </a:r>
                    </a:p>
                  </a:txBody>
                  <a:tcPr anchor="ctr"/>
                </a:tc>
                <a:extLst>
                  <a:ext uri="{0D108BD9-81ED-4DB2-BD59-A6C34878D82A}">
                    <a16:rowId xmlns:a16="http://schemas.microsoft.com/office/drawing/2014/main" val="1309152150"/>
                  </a:ext>
                </a:extLst>
              </a:tr>
              <a:tr h="468000">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３億円超</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２％＋３６９万円</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４％＋７３８万円</a:t>
                      </a:r>
                    </a:p>
                  </a:txBody>
                  <a:tcPr anchor="ctr"/>
                </a:tc>
                <a:extLst>
                  <a:ext uri="{0D108BD9-81ED-4DB2-BD59-A6C34878D82A}">
                    <a16:rowId xmlns:a16="http://schemas.microsoft.com/office/drawing/2014/main" val="2012618597"/>
                  </a:ext>
                </a:extLst>
              </a:tr>
            </a:tbl>
          </a:graphicData>
        </a:graphic>
      </p:graphicFrame>
      <p:graphicFrame>
        <p:nvGraphicFramePr>
          <p:cNvPr id="9" name="表 15">
            <a:extLst>
              <a:ext uri="{FF2B5EF4-FFF2-40B4-BE49-F238E27FC236}">
                <a16:creationId xmlns:a16="http://schemas.microsoft.com/office/drawing/2014/main" id="{207BF0D1-48CF-4C0D-AC73-2B10C034AAEE}"/>
              </a:ext>
            </a:extLst>
          </p:cNvPr>
          <p:cNvGraphicFramePr>
            <a:graphicFrameLocks noGrp="1"/>
          </p:cNvGraphicFramePr>
          <p:nvPr>
            <p:extLst>
              <p:ext uri="{D42A27DB-BD31-4B8C-83A1-F6EECF244321}">
                <p14:modId xmlns:p14="http://schemas.microsoft.com/office/powerpoint/2010/main" val="38046892"/>
              </p:ext>
            </p:extLst>
          </p:nvPr>
        </p:nvGraphicFramePr>
        <p:xfrm>
          <a:off x="539943" y="8167527"/>
          <a:ext cx="6119416" cy="1668780"/>
        </p:xfrm>
        <a:graphic>
          <a:graphicData uri="http://schemas.openxmlformats.org/drawingml/2006/table">
            <a:tbl>
              <a:tblPr firstRow="1" bandRow="1">
                <a:tableStyleId>{912C8C85-51F0-491E-9774-3900AFEF0FD7}</a:tableStyleId>
              </a:tblPr>
              <a:tblGrid>
                <a:gridCol w="1535745">
                  <a:extLst>
                    <a:ext uri="{9D8B030D-6E8A-4147-A177-3AD203B41FA5}">
                      <a16:colId xmlns:a16="http://schemas.microsoft.com/office/drawing/2014/main" val="1811078445"/>
                    </a:ext>
                  </a:extLst>
                </a:gridCol>
                <a:gridCol w="4583671">
                  <a:extLst>
                    <a:ext uri="{9D8B030D-6E8A-4147-A177-3AD203B41FA5}">
                      <a16:colId xmlns:a16="http://schemas.microsoft.com/office/drawing/2014/main" val="799914087"/>
                    </a:ext>
                  </a:extLst>
                </a:gridCol>
              </a:tblGrid>
              <a:tr h="556260">
                <a:tc gridSpan="2">
                  <a:txBody>
                    <a:bodyPr/>
                    <a:lstStyle/>
                    <a:p>
                      <a:pPr algn="ctr"/>
                      <a:r>
                        <a:rPr kumimoji="1" lang="ja-JP" altLang="en-US" sz="1400" b="1" i="0" kern="1200" dirty="0">
                          <a:solidFill>
                            <a:schemeClr val="bg1"/>
                          </a:solidFill>
                          <a:effectLst/>
                          <a:latin typeface="+mn-lt"/>
                          <a:ea typeface="BIZ UDP明朝 Medium" panose="02020500000000000000" pitchFamily="18" charset="-128"/>
                          <a:cs typeface="+mn-cs"/>
                        </a:rPr>
                        <a:t>相続人・相続財産調査</a:t>
                      </a:r>
                      <a:endParaRPr kumimoji="1" lang="ja-JP" altLang="en-US" sz="1100" dirty="0"/>
                    </a:p>
                  </a:txBody>
                  <a:tcPr anchor="ctr"/>
                </a:tc>
                <a:tc hMerge="1">
                  <a:txBody>
                    <a:bodyPr/>
                    <a:lstStyle/>
                    <a:p>
                      <a:endParaRPr kumimoji="1" lang="ja-JP" altLang="en-US"/>
                    </a:p>
                  </a:txBody>
                  <a:tcPr/>
                </a:tc>
                <a:extLst>
                  <a:ext uri="{0D108BD9-81ED-4DB2-BD59-A6C34878D82A}">
                    <a16:rowId xmlns:a16="http://schemas.microsoft.com/office/drawing/2014/main" val="2612594160"/>
                  </a:ext>
                </a:extLst>
              </a:tr>
              <a:tr h="556260">
                <a:tc>
                  <a:txBody>
                    <a:bodyPr/>
                    <a:lstStyle/>
                    <a:p>
                      <a:r>
                        <a:rPr kumimoji="1" lang="ja-JP" altLang="en-US" sz="1200" dirty="0">
                          <a:latin typeface="BIZ UDP明朝 Medium" panose="02020500000000000000" pitchFamily="18" charset="-128"/>
                          <a:ea typeface="BIZ UDP明朝 Medium" panose="02020500000000000000" pitchFamily="18" charset="-128"/>
                        </a:rPr>
                        <a:t>相続人調査</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手数料３万円＋取寄せ書類の通数</a:t>
                      </a:r>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１，０００円</a:t>
                      </a:r>
                    </a:p>
                  </a:txBody>
                  <a:tcPr anchor="ctr"/>
                </a:tc>
                <a:extLst>
                  <a:ext uri="{0D108BD9-81ED-4DB2-BD59-A6C34878D82A}">
                    <a16:rowId xmlns:a16="http://schemas.microsoft.com/office/drawing/2014/main" val="564385619"/>
                  </a:ext>
                </a:extLst>
              </a:tr>
              <a:tr h="556260">
                <a:tc>
                  <a:txBody>
                    <a:bodyPr/>
                    <a:lstStyle/>
                    <a:p>
                      <a:r>
                        <a:rPr kumimoji="1" lang="ja-JP" altLang="en-US" sz="1200" dirty="0">
                          <a:latin typeface="BIZ UDP明朝 Medium" panose="02020500000000000000" pitchFamily="18" charset="-128"/>
                          <a:ea typeface="BIZ UDP明朝 Medium" panose="02020500000000000000" pitchFamily="18" charset="-128"/>
                        </a:rPr>
                        <a:t>相続財産調査</a:t>
                      </a:r>
                    </a:p>
                  </a:txBody>
                  <a:tcPr anchor="ctr"/>
                </a:tc>
                <a:tc>
                  <a:txBody>
                    <a:bodyPr/>
                    <a:lstStyle/>
                    <a:p>
                      <a:r>
                        <a:rPr kumimoji="1" lang="zh-CN" altLang="en-US" sz="1200" dirty="0">
                          <a:latin typeface="BIZ UDP明朝 Medium" panose="02020500000000000000" pitchFamily="18" charset="-128"/>
                          <a:ea typeface="BIZ UDP明朝 Medium" panose="02020500000000000000" pitchFamily="18" charset="-128"/>
                        </a:rPr>
                        <a:t>手数料</a:t>
                      </a:r>
                      <a:r>
                        <a:rPr kumimoji="1" lang="ja-JP" altLang="en-US" sz="1200" dirty="0">
                          <a:latin typeface="BIZ UDP明朝 Medium" panose="02020500000000000000" pitchFamily="18" charset="-128"/>
                          <a:ea typeface="BIZ UDP明朝 Medium" panose="02020500000000000000" pitchFamily="18" charset="-128"/>
                        </a:rPr>
                        <a:t>３万円＋取寄せ書類の通数（または金融機関・保険会社等の法人数）</a:t>
                      </a:r>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１，０００円</a:t>
                      </a:r>
                    </a:p>
                  </a:txBody>
                  <a:tcPr anchor="ctr"/>
                </a:tc>
                <a:extLst>
                  <a:ext uri="{0D108BD9-81ED-4DB2-BD59-A6C34878D82A}">
                    <a16:rowId xmlns:a16="http://schemas.microsoft.com/office/drawing/2014/main" val="854719672"/>
                  </a:ext>
                </a:extLst>
              </a:tr>
            </a:tbl>
          </a:graphicData>
        </a:graphic>
      </p:graphicFrame>
    </p:spTree>
    <p:extLst>
      <p:ext uri="{BB962C8B-B14F-4D97-AF65-F5344CB8AC3E}">
        <p14:creationId xmlns:p14="http://schemas.microsoft.com/office/powerpoint/2010/main" val="825617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5">
            <a:extLst>
              <a:ext uri="{FF2B5EF4-FFF2-40B4-BE49-F238E27FC236}">
                <a16:creationId xmlns:a16="http://schemas.microsoft.com/office/drawing/2014/main" id="{C6273D09-C5FD-47A3-BF9A-B4728FA1C1BB}"/>
              </a:ext>
            </a:extLst>
          </p:cNvPr>
          <p:cNvGraphicFramePr>
            <a:graphicFrameLocks noGrp="1"/>
          </p:cNvGraphicFramePr>
          <p:nvPr>
            <p:extLst>
              <p:ext uri="{D42A27DB-BD31-4B8C-83A1-F6EECF244321}">
                <p14:modId xmlns:p14="http://schemas.microsoft.com/office/powerpoint/2010/main" val="528424747"/>
              </p:ext>
            </p:extLst>
          </p:nvPr>
        </p:nvGraphicFramePr>
        <p:xfrm>
          <a:off x="539946" y="1213746"/>
          <a:ext cx="6119415" cy="1960260"/>
        </p:xfrm>
        <a:graphic>
          <a:graphicData uri="http://schemas.openxmlformats.org/drawingml/2006/table">
            <a:tbl>
              <a:tblPr firstRow="1" bandRow="1">
                <a:tableStyleId>{72833802-FEF1-4C79-8D5D-14CF1EAF98D9}</a:tableStyleId>
              </a:tblPr>
              <a:tblGrid>
                <a:gridCol w="2660454">
                  <a:extLst>
                    <a:ext uri="{9D8B030D-6E8A-4147-A177-3AD203B41FA5}">
                      <a16:colId xmlns:a16="http://schemas.microsoft.com/office/drawing/2014/main" val="1811078445"/>
                    </a:ext>
                  </a:extLst>
                </a:gridCol>
                <a:gridCol w="3458961">
                  <a:extLst>
                    <a:ext uri="{9D8B030D-6E8A-4147-A177-3AD203B41FA5}">
                      <a16:colId xmlns:a16="http://schemas.microsoft.com/office/drawing/2014/main" val="905193580"/>
                    </a:ext>
                  </a:extLst>
                </a:gridCol>
              </a:tblGrid>
              <a:tr h="556260">
                <a:tc gridSpan="2">
                  <a:txBody>
                    <a:bodyPr/>
                    <a:lstStyle/>
                    <a:p>
                      <a:pPr algn="ctr"/>
                      <a:r>
                        <a:rPr kumimoji="1" lang="ja-JP" altLang="en-US" sz="1400" dirty="0">
                          <a:latin typeface="BIZ UDP明朝 Medium" panose="02020500000000000000" pitchFamily="18" charset="-128"/>
                          <a:ea typeface="BIZ UDP明朝 Medium" panose="02020500000000000000" pitchFamily="18" charset="-128"/>
                        </a:rPr>
                        <a:t>離婚協議・調停の着手金（被請求者含む。）</a:t>
                      </a:r>
                    </a:p>
                  </a:txBody>
                  <a:tcPr anchor="ctr"/>
                </a:tc>
                <a:tc hMerge="1">
                  <a:txBody>
                    <a:bodyPr/>
                    <a:lstStyle/>
                    <a:p>
                      <a:endParaRPr kumimoji="1" lang="ja-JP" altLang="en-US" dirty="0"/>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親権に争いがない場合</a:t>
                      </a:r>
                    </a:p>
                  </a:txBody>
                  <a:tcPr anchor="ctr"/>
                </a:tc>
                <a:tc>
                  <a:txBody>
                    <a:bodyPr/>
                    <a:lstStyle/>
                    <a:p>
                      <a:pPr algn="l"/>
                      <a:r>
                        <a:rPr kumimoji="1" lang="ja-JP" altLang="en-US" sz="1200" dirty="0">
                          <a:latin typeface="BIZ UDP明朝 Medium" panose="02020500000000000000" pitchFamily="18" charset="-128"/>
                          <a:ea typeface="BIZ UDP明朝 Medium" panose="02020500000000000000" pitchFamily="18" charset="-128"/>
                        </a:rPr>
                        <a:t>２０万円（</a:t>
                      </a:r>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親権に争いがある場合</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３０万円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468000">
                <a:tc gridSpan="2">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　着手後親権に争いが生じた場合には、追加着手金</a:t>
                      </a:r>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万円を頂戴します。</a:t>
                      </a:r>
                    </a:p>
                  </a:txBody>
                  <a:tcPr marL="47625" marR="47625" marT="95250" marB="95250" anchor="ctr"/>
                </a:tc>
                <a:tc hMerge="1">
                  <a:txBody>
                    <a:bodyPr/>
                    <a:lstStyle/>
                    <a:p>
                      <a:pPr algn="l" fontAlgn="t" latinLnBrk="0"/>
                      <a:endParaRPr lang="zh-CN" altLang="en-US" sz="1200" dirty="0">
                        <a:latin typeface="BIZ UDPゴシック" panose="020B0400000000000000" pitchFamily="50" charset="-128"/>
                        <a:ea typeface="BIZ UDPゴシック" panose="020B0400000000000000" pitchFamily="50" charset="-128"/>
                      </a:endParaRPr>
                    </a:p>
                  </a:txBody>
                  <a:tcPr marL="47625" marR="47625" marT="95250" marB="95250" anchor="ctr"/>
                </a:tc>
                <a:extLst>
                  <a:ext uri="{0D108BD9-81ED-4DB2-BD59-A6C34878D82A}">
                    <a16:rowId xmlns:a16="http://schemas.microsoft.com/office/drawing/2014/main" val="2662873526"/>
                  </a:ext>
                </a:extLst>
              </a:tr>
            </a:tbl>
          </a:graphicData>
        </a:graphic>
      </p:graphicFrame>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離婚に関係する事件の費用①</a:t>
            </a:r>
          </a:p>
        </p:txBody>
      </p:sp>
      <p:graphicFrame>
        <p:nvGraphicFramePr>
          <p:cNvPr id="10" name="表 2">
            <a:extLst>
              <a:ext uri="{FF2B5EF4-FFF2-40B4-BE49-F238E27FC236}">
                <a16:creationId xmlns:a16="http://schemas.microsoft.com/office/drawing/2014/main" id="{F73BBF8B-A216-41C3-8B83-76A555138B21}"/>
              </a:ext>
            </a:extLst>
          </p:cNvPr>
          <p:cNvGraphicFramePr>
            <a:graphicFrameLocks noGrp="1"/>
          </p:cNvGraphicFramePr>
          <p:nvPr>
            <p:extLst>
              <p:ext uri="{D42A27DB-BD31-4B8C-83A1-F6EECF244321}">
                <p14:modId xmlns:p14="http://schemas.microsoft.com/office/powerpoint/2010/main" val="3831644965"/>
              </p:ext>
            </p:extLst>
          </p:nvPr>
        </p:nvGraphicFramePr>
        <p:xfrm>
          <a:off x="539943" y="3425473"/>
          <a:ext cx="6119415" cy="2268000"/>
        </p:xfrm>
        <a:graphic>
          <a:graphicData uri="http://schemas.openxmlformats.org/drawingml/2006/table">
            <a:tbl>
              <a:tblPr firstRow="1" bandRow="1">
                <a:tableStyleId>{72833802-FEF1-4C79-8D5D-14CF1EAF98D9}</a:tableStyleId>
              </a:tblPr>
              <a:tblGrid>
                <a:gridCol w="580957">
                  <a:extLst>
                    <a:ext uri="{9D8B030D-6E8A-4147-A177-3AD203B41FA5}">
                      <a16:colId xmlns:a16="http://schemas.microsoft.com/office/drawing/2014/main" val="1324677408"/>
                    </a:ext>
                  </a:extLst>
                </a:gridCol>
                <a:gridCol w="1384553">
                  <a:extLst>
                    <a:ext uri="{9D8B030D-6E8A-4147-A177-3AD203B41FA5}">
                      <a16:colId xmlns:a16="http://schemas.microsoft.com/office/drawing/2014/main" val="2445940074"/>
                    </a:ext>
                  </a:extLst>
                </a:gridCol>
                <a:gridCol w="2066544">
                  <a:extLst>
                    <a:ext uri="{9D8B030D-6E8A-4147-A177-3AD203B41FA5}">
                      <a16:colId xmlns:a16="http://schemas.microsoft.com/office/drawing/2014/main" val="2638350148"/>
                    </a:ext>
                  </a:extLst>
                </a:gridCol>
                <a:gridCol w="2087361">
                  <a:extLst>
                    <a:ext uri="{9D8B030D-6E8A-4147-A177-3AD203B41FA5}">
                      <a16:colId xmlns:a16="http://schemas.microsoft.com/office/drawing/2014/main" val="211272299"/>
                    </a:ext>
                  </a:extLst>
                </a:gridCol>
              </a:tblGrid>
              <a:tr h="540000">
                <a:tc gridSpan="4">
                  <a:txBody>
                    <a:bodyPr/>
                    <a:lstStyle/>
                    <a:p>
                      <a:pPr algn="ctr"/>
                      <a:r>
                        <a:rPr kumimoji="1" lang="ja-JP" altLang="en-US" dirty="0">
                          <a:latin typeface="BIZ UDP明朝 Medium" panose="02020500000000000000" pitchFamily="18" charset="-128"/>
                          <a:ea typeface="BIZ UDP明朝 Medium" panose="02020500000000000000" pitchFamily="18" charset="-128"/>
                        </a:rPr>
                        <a:t>離婚協議・調停の報酬金</a:t>
                      </a:r>
                      <a:r>
                        <a:rPr kumimoji="1" lang="ja-JP" altLang="en-US" sz="1420" dirty="0">
                          <a:latin typeface="BIZ UDP明朝 Medium" panose="02020500000000000000" pitchFamily="18" charset="-128"/>
                          <a:ea typeface="BIZ UDP明朝 Medium" panose="02020500000000000000" pitchFamily="18" charset="-128"/>
                        </a:rPr>
                        <a:t>（被請求者含む。）</a:t>
                      </a:r>
                    </a:p>
                  </a:txBody>
                  <a:tcPr anchor="ct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35979695"/>
                  </a:ext>
                </a:extLst>
              </a:tr>
              <a:tr h="432000">
                <a:tc rowSpan="4">
                  <a:txBody>
                    <a:bodyPr/>
                    <a:lstStyle/>
                    <a:p>
                      <a:pPr algn="ctr"/>
                      <a:r>
                        <a:rPr kumimoji="1" lang="ja-JP" altLang="en-US" sz="1200" dirty="0">
                          <a:latin typeface="BIZ UDP明朝 Medium" panose="02020500000000000000" pitchFamily="18" charset="-128"/>
                          <a:ea typeface="BIZ UDP明朝 Medium" panose="02020500000000000000" pitchFamily="18" charset="-128"/>
                        </a:rPr>
                        <a:t>離婚までに要した時間</a:t>
                      </a:r>
                    </a:p>
                  </a:txBody>
                  <a:tcPr vert="eaVert" anchor="ctr"/>
                </a:tc>
                <a:tc>
                  <a:txBody>
                    <a:bodyPr/>
                    <a:lstStyle/>
                    <a:p>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親権に争いがない場合</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親権に争いがある場合</a:t>
                      </a:r>
                    </a:p>
                  </a:txBody>
                  <a:tcPr anchor="ctr"/>
                </a:tc>
                <a:extLst>
                  <a:ext uri="{0D108BD9-81ED-4DB2-BD59-A6C34878D82A}">
                    <a16:rowId xmlns:a16="http://schemas.microsoft.com/office/drawing/2014/main" val="128348794"/>
                  </a:ext>
                </a:extLst>
              </a:tr>
              <a:tr h="432000">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１年以内</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３０万円</a:t>
                      </a:r>
                    </a:p>
                  </a:txBody>
                  <a:tcPr anchor="ctr"/>
                </a:tc>
                <a:tc>
                  <a:txBody>
                    <a:bodyPr/>
                    <a:lstStyle/>
                    <a:p>
                      <a:r>
                        <a:rPr kumimoji="1" lang="en-US" altLang="ja-JP" sz="1200" dirty="0">
                          <a:latin typeface="BIZ UDP明朝 Medium" panose="02020500000000000000" pitchFamily="18" charset="-128"/>
                          <a:ea typeface="BIZ UDP明朝 Medium" panose="02020500000000000000" pitchFamily="18" charset="-128"/>
                        </a:rPr>
                        <a:t>40</a:t>
                      </a:r>
                      <a:r>
                        <a:rPr kumimoji="1" lang="ja-JP" altLang="en-US" sz="1200" dirty="0">
                          <a:latin typeface="BIZ UDP明朝 Medium" panose="02020500000000000000" pitchFamily="18" charset="-128"/>
                          <a:ea typeface="BIZ UDP明朝 Medium" panose="02020500000000000000" pitchFamily="18" charset="-128"/>
                        </a:rPr>
                        <a:t>万円</a:t>
                      </a:r>
                    </a:p>
                  </a:txBody>
                  <a:tcPr anchor="ctr"/>
                </a:tc>
                <a:extLst>
                  <a:ext uri="{0D108BD9-81ED-4DB2-BD59-A6C34878D82A}">
                    <a16:rowId xmlns:a16="http://schemas.microsoft.com/office/drawing/2014/main" val="3076356231"/>
                  </a:ext>
                </a:extLst>
              </a:tr>
              <a:tr h="432000">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１年超３年以内</a:t>
                      </a:r>
                    </a:p>
                  </a:txBody>
                  <a:tcPr anchor="ctr"/>
                </a:tc>
                <a:tc>
                  <a:txBody>
                    <a:bodyPr/>
                    <a:lstStyle/>
                    <a:p>
                      <a:r>
                        <a:rPr kumimoji="1" lang="en-US" altLang="ja-JP" sz="1200" dirty="0">
                          <a:latin typeface="BIZ UDP明朝 Medium" panose="02020500000000000000" pitchFamily="18" charset="-128"/>
                          <a:ea typeface="BIZ UDP明朝 Medium" panose="02020500000000000000" pitchFamily="18" charset="-128"/>
                        </a:rPr>
                        <a:t>20</a:t>
                      </a:r>
                      <a:r>
                        <a:rPr kumimoji="1" lang="ja-JP" altLang="en-US" sz="1200" dirty="0">
                          <a:latin typeface="BIZ UDP明朝 Medium" panose="02020500000000000000" pitchFamily="18" charset="-128"/>
                          <a:ea typeface="BIZ UDP明朝 Medium" panose="02020500000000000000" pitchFamily="18" charset="-128"/>
                        </a:rPr>
                        <a:t>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３０万円</a:t>
                      </a:r>
                    </a:p>
                  </a:txBody>
                  <a:tcPr anchor="ctr"/>
                </a:tc>
                <a:extLst>
                  <a:ext uri="{0D108BD9-81ED-4DB2-BD59-A6C34878D82A}">
                    <a16:rowId xmlns:a16="http://schemas.microsoft.com/office/drawing/2014/main" val="3964051698"/>
                  </a:ext>
                </a:extLst>
              </a:tr>
              <a:tr h="432000">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３年超</a:t>
                      </a:r>
                    </a:p>
                  </a:txBody>
                  <a:tcPr anchor="ctr"/>
                </a:tc>
                <a:tc>
                  <a:txBody>
                    <a:bodyPr/>
                    <a:lstStyle/>
                    <a:p>
                      <a:r>
                        <a:rPr kumimoji="1" lang="en-US" altLang="ja-JP" sz="1200" dirty="0">
                          <a:latin typeface="BIZ UDP明朝 Medium" panose="02020500000000000000" pitchFamily="18" charset="-128"/>
                          <a:ea typeface="BIZ UDP明朝 Medium" panose="02020500000000000000" pitchFamily="18" charset="-128"/>
                        </a:rPr>
                        <a:t>15</a:t>
                      </a:r>
                      <a:r>
                        <a:rPr kumimoji="1" lang="ja-JP" altLang="en-US" sz="1200" dirty="0">
                          <a:latin typeface="BIZ UDP明朝 Medium" panose="02020500000000000000" pitchFamily="18" charset="-128"/>
                          <a:ea typeface="BIZ UDP明朝 Medium" panose="02020500000000000000" pitchFamily="18" charset="-128"/>
                        </a:rPr>
                        <a:t>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２５万円</a:t>
                      </a:r>
                    </a:p>
                  </a:txBody>
                  <a:tcPr anchor="ctr"/>
                </a:tc>
                <a:extLst>
                  <a:ext uri="{0D108BD9-81ED-4DB2-BD59-A6C34878D82A}">
                    <a16:rowId xmlns:a16="http://schemas.microsoft.com/office/drawing/2014/main" val="17122679"/>
                  </a:ext>
                </a:extLst>
              </a:tr>
            </a:tbl>
          </a:graphicData>
        </a:graphic>
      </p:graphicFrame>
      <p:graphicFrame>
        <p:nvGraphicFramePr>
          <p:cNvPr id="3" name="表 3">
            <a:extLst>
              <a:ext uri="{FF2B5EF4-FFF2-40B4-BE49-F238E27FC236}">
                <a16:creationId xmlns:a16="http://schemas.microsoft.com/office/drawing/2014/main" id="{E97C2BC0-91EE-418E-B0C2-F7AA750CD724}"/>
              </a:ext>
            </a:extLst>
          </p:cNvPr>
          <p:cNvGraphicFramePr>
            <a:graphicFrameLocks noGrp="1"/>
          </p:cNvGraphicFramePr>
          <p:nvPr>
            <p:extLst>
              <p:ext uri="{D42A27DB-BD31-4B8C-83A1-F6EECF244321}">
                <p14:modId xmlns:p14="http://schemas.microsoft.com/office/powerpoint/2010/main" val="2834635984"/>
              </p:ext>
            </p:extLst>
          </p:nvPr>
        </p:nvGraphicFramePr>
        <p:xfrm>
          <a:off x="539941" y="6184178"/>
          <a:ext cx="6119416" cy="914400"/>
        </p:xfrm>
        <a:graphic>
          <a:graphicData uri="http://schemas.openxmlformats.org/drawingml/2006/table">
            <a:tbl>
              <a:tblPr firstRow="1" bandRow="1">
                <a:tableStyleId>{72833802-FEF1-4C79-8D5D-14CF1EAF98D9}</a:tableStyleId>
              </a:tblPr>
              <a:tblGrid>
                <a:gridCol w="3062792">
                  <a:extLst>
                    <a:ext uri="{9D8B030D-6E8A-4147-A177-3AD203B41FA5}">
                      <a16:colId xmlns:a16="http://schemas.microsoft.com/office/drawing/2014/main" val="1868481154"/>
                    </a:ext>
                  </a:extLst>
                </a:gridCol>
                <a:gridCol w="3056624">
                  <a:extLst>
                    <a:ext uri="{9D8B030D-6E8A-4147-A177-3AD203B41FA5}">
                      <a16:colId xmlns:a16="http://schemas.microsoft.com/office/drawing/2014/main" val="2666945462"/>
                    </a:ext>
                  </a:extLst>
                </a:gridCol>
              </a:tblGrid>
              <a:tr h="370840">
                <a:tc>
                  <a:txBody>
                    <a:bodyPr/>
                    <a:lstStyle/>
                    <a:p>
                      <a:r>
                        <a:rPr kumimoji="1" lang="ja-JP" altLang="en-US" sz="1200" b="0" dirty="0">
                          <a:solidFill>
                            <a:schemeClr val="tx1"/>
                          </a:solidFill>
                          <a:latin typeface="BIZ UDP明朝 Medium" panose="02020500000000000000" pitchFamily="18" charset="-128"/>
                          <a:ea typeface="BIZ UDP明朝 Medium" panose="02020500000000000000" pitchFamily="18" charset="-128"/>
                        </a:rPr>
                        <a:t>慰謝料・財産分与の合意がある場合</a:t>
                      </a:r>
                    </a:p>
                  </a:txBody>
                  <a:tcPr anchor="ctr">
                    <a:noFill/>
                  </a:tcPr>
                </a:tc>
                <a:tc>
                  <a:txBody>
                    <a:bodyPr/>
                    <a:lstStyle/>
                    <a:p>
                      <a:r>
                        <a:rPr kumimoji="1" lang="ja-JP" altLang="en-US" sz="1200" b="0" dirty="0">
                          <a:solidFill>
                            <a:schemeClr val="tx1"/>
                          </a:solidFill>
                          <a:latin typeface="BIZ UDP明朝 Medium" panose="02020500000000000000" pitchFamily="18" charset="-128"/>
                          <a:ea typeface="BIZ UDP明朝 Medium" panose="02020500000000000000" pitchFamily="18" charset="-128"/>
                        </a:rPr>
                        <a:t>受け取る側はその金額の１０％</a:t>
                      </a:r>
                      <a:endParaRPr kumimoji="1" lang="en-US" altLang="ja-JP" sz="1200" b="0" dirty="0">
                        <a:solidFill>
                          <a:schemeClr val="tx1"/>
                        </a:solidFill>
                        <a:latin typeface="BIZ UDP明朝 Medium" panose="02020500000000000000" pitchFamily="18" charset="-128"/>
                        <a:ea typeface="BIZ UDP明朝 Medium" panose="02020500000000000000" pitchFamily="18" charset="-128"/>
                      </a:endParaRPr>
                    </a:p>
                    <a:p>
                      <a:r>
                        <a:rPr kumimoji="1" lang="ja-JP" altLang="en-US" sz="1200" b="0" dirty="0">
                          <a:solidFill>
                            <a:schemeClr val="tx1"/>
                          </a:solidFill>
                          <a:latin typeface="BIZ UDP明朝 Medium" panose="02020500000000000000" pitchFamily="18" charset="-128"/>
                          <a:ea typeface="BIZ UDP明朝 Medium" panose="02020500000000000000" pitchFamily="18" charset="-128"/>
                        </a:rPr>
                        <a:t>支払う側は減額した部分の１０％</a:t>
                      </a:r>
                    </a:p>
                  </a:txBody>
                  <a:tcPr>
                    <a:noFill/>
                  </a:tcPr>
                </a:tc>
                <a:extLst>
                  <a:ext uri="{0D108BD9-81ED-4DB2-BD59-A6C34878D82A}">
                    <a16:rowId xmlns:a16="http://schemas.microsoft.com/office/drawing/2014/main" val="2870736317"/>
                  </a:ext>
                </a:extLst>
              </a:tr>
              <a:tr h="370840">
                <a:tc>
                  <a:txBody>
                    <a:bodyPr/>
                    <a:lstStyle/>
                    <a:p>
                      <a:r>
                        <a:rPr kumimoji="1" lang="ja-JP" altLang="en-US" sz="1200" b="0" dirty="0">
                          <a:latin typeface="BIZ UDP明朝 Medium" panose="02020500000000000000" pitchFamily="18" charset="-128"/>
                          <a:ea typeface="BIZ UDP明朝 Medium" panose="02020500000000000000" pitchFamily="18" charset="-128"/>
                        </a:rPr>
                        <a:t>養育費の合意がある場合</a:t>
                      </a:r>
                    </a:p>
                  </a:txBody>
                  <a:tcPr anchor="ctr"/>
                </a:tc>
                <a:tc>
                  <a:txBody>
                    <a:bodyPr/>
                    <a:lstStyle/>
                    <a:p>
                      <a:r>
                        <a:rPr kumimoji="1" lang="ja-JP" altLang="en-US" sz="1200" b="0" dirty="0">
                          <a:latin typeface="BIZ UDP明朝 Medium" panose="02020500000000000000" pitchFamily="18" charset="-128"/>
                          <a:ea typeface="BIZ UDP明朝 Medium" panose="02020500000000000000" pitchFamily="18" charset="-128"/>
                        </a:rPr>
                        <a:t>受け取る側はその２年分の１０％</a:t>
                      </a:r>
                      <a:endParaRPr kumimoji="1" lang="en-US" altLang="ja-JP" sz="1200" b="0" dirty="0">
                        <a:latin typeface="BIZ UDP明朝 Medium" panose="02020500000000000000" pitchFamily="18" charset="-128"/>
                        <a:ea typeface="BIZ UDP明朝 Medium" panose="02020500000000000000" pitchFamily="18" charset="-128"/>
                      </a:endParaRPr>
                    </a:p>
                    <a:p>
                      <a:r>
                        <a:rPr kumimoji="1" lang="ja-JP" altLang="en-US" sz="1200" b="0" dirty="0">
                          <a:latin typeface="BIZ UDP明朝 Medium" panose="02020500000000000000" pitchFamily="18" charset="-128"/>
                          <a:ea typeface="BIZ UDP明朝 Medium" panose="02020500000000000000" pitchFamily="18" charset="-128"/>
                        </a:rPr>
                        <a:t>支払う側は減額した部分の５年分の１０％</a:t>
                      </a:r>
                    </a:p>
                  </a:txBody>
                  <a:tcPr/>
                </a:tc>
                <a:extLst>
                  <a:ext uri="{0D108BD9-81ED-4DB2-BD59-A6C34878D82A}">
                    <a16:rowId xmlns:a16="http://schemas.microsoft.com/office/drawing/2014/main" val="1551048510"/>
                  </a:ext>
                </a:extLst>
              </a:tr>
            </a:tbl>
          </a:graphicData>
        </a:graphic>
      </p:graphicFrame>
      <p:sp>
        <p:nvSpPr>
          <p:cNvPr id="6" name="加算記号 5">
            <a:extLst>
              <a:ext uri="{FF2B5EF4-FFF2-40B4-BE49-F238E27FC236}">
                <a16:creationId xmlns:a16="http://schemas.microsoft.com/office/drawing/2014/main" id="{A3CA92FC-43EC-40EB-9079-7002FA6A72DE}"/>
              </a:ext>
            </a:extLst>
          </p:cNvPr>
          <p:cNvSpPr/>
          <p:nvPr/>
        </p:nvSpPr>
        <p:spPr>
          <a:xfrm>
            <a:off x="3367833" y="5707010"/>
            <a:ext cx="463631" cy="463631"/>
          </a:xfrm>
          <a:prstGeom prst="mathPlus">
            <a:avLst/>
          </a:prstGeom>
          <a:ln/>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ABF7D20B-37DE-4465-8040-D999666C598C}"/>
              </a:ext>
            </a:extLst>
          </p:cNvPr>
          <p:cNvSpPr txBox="1"/>
          <p:nvPr/>
        </p:nvSpPr>
        <p:spPr>
          <a:xfrm>
            <a:off x="539945" y="7249328"/>
            <a:ext cx="6119416" cy="2538259"/>
          </a:xfrm>
          <a:prstGeom prst="rect">
            <a:avLst/>
          </a:prstGeom>
          <a:noFill/>
        </p:spPr>
        <p:txBody>
          <a:bodyPr wrap="square" rtlCol="0" anchor="ctr">
            <a:spAutoFit/>
          </a:bodyPr>
          <a:lstStyle/>
          <a:p>
            <a:pPr>
              <a:lnSpc>
                <a:spcPct val="150000"/>
              </a:lnSpc>
            </a:pPr>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　「親権に争いがない場合」とは、事件の開始から終結まで一貫して争いがない場合をいい、事件の途中で親権に争いが生じた場合には、「親権に争いがある場合」に該当します。</a:t>
            </a:r>
          </a:p>
          <a:p>
            <a:pPr>
              <a:lnSpc>
                <a:spcPct val="150000"/>
              </a:lnSpc>
            </a:pPr>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　報酬金が発生するのは、離婚請求者について離婚をする合意がなされた場合、離婚被請求者について円満調整の合意がなされた場合のほか、次のような場合（依頼者自身の意思により事件が終結した場合）を含みます。</a:t>
            </a:r>
          </a:p>
          <a:p>
            <a:pPr>
              <a:lnSpc>
                <a:spcPct val="150000"/>
              </a:lnSpc>
            </a:pPr>
            <a:r>
              <a:rPr kumimoji="1" lang="ja-JP" altLang="en-US" sz="1200" dirty="0">
                <a:latin typeface="BIZ UDP明朝 Medium" panose="02020500000000000000" pitchFamily="18" charset="-128"/>
                <a:ea typeface="BIZ UDP明朝 Medium" panose="02020500000000000000" pitchFamily="18" charset="-128"/>
              </a:rPr>
              <a:t>①　離婚被請求者について、慰謝料や財産分与の減額を条件に離婚に応じる合意をした場合。</a:t>
            </a:r>
          </a:p>
          <a:p>
            <a:pPr>
              <a:lnSpc>
                <a:spcPct val="150000"/>
              </a:lnSpc>
            </a:pPr>
            <a:r>
              <a:rPr kumimoji="1" lang="ja-JP" altLang="en-US" sz="1200" dirty="0">
                <a:latin typeface="BIZ UDP明朝 Medium" panose="02020500000000000000" pitchFamily="18" charset="-128"/>
                <a:ea typeface="BIZ UDP明朝 Medium" panose="02020500000000000000" pitchFamily="18" charset="-128"/>
              </a:rPr>
              <a:t>②　離婚請求者について、面会交流を求めないことや接触しないことを条件に円満調整に応じる合意をした場合。</a:t>
            </a:r>
          </a:p>
        </p:txBody>
      </p:sp>
    </p:spTree>
    <p:extLst>
      <p:ext uri="{BB962C8B-B14F-4D97-AF65-F5344CB8AC3E}">
        <p14:creationId xmlns:p14="http://schemas.microsoft.com/office/powerpoint/2010/main" val="1886570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5">
            <a:extLst>
              <a:ext uri="{FF2B5EF4-FFF2-40B4-BE49-F238E27FC236}">
                <a16:creationId xmlns:a16="http://schemas.microsoft.com/office/drawing/2014/main" id="{C6273D09-C5FD-47A3-BF9A-B4728FA1C1BB}"/>
              </a:ext>
            </a:extLst>
          </p:cNvPr>
          <p:cNvGraphicFramePr>
            <a:graphicFrameLocks noGrp="1"/>
          </p:cNvGraphicFramePr>
          <p:nvPr>
            <p:extLst>
              <p:ext uri="{D42A27DB-BD31-4B8C-83A1-F6EECF244321}">
                <p14:modId xmlns:p14="http://schemas.microsoft.com/office/powerpoint/2010/main" val="2110894644"/>
              </p:ext>
            </p:extLst>
          </p:nvPr>
        </p:nvGraphicFramePr>
        <p:xfrm>
          <a:off x="539946" y="1213746"/>
          <a:ext cx="6119415" cy="2048520"/>
        </p:xfrm>
        <a:graphic>
          <a:graphicData uri="http://schemas.openxmlformats.org/drawingml/2006/table">
            <a:tbl>
              <a:tblPr firstRow="1" bandRow="1">
                <a:tableStyleId>{72833802-FEF1-4C79-8D5D-14CF1EAF98D9}</a:tableStyleId>
              </a:tblPr>
              <a:tblGrid>
                <a:gridCol w="2477571">
                  <a:extLst>
                    <a:ext uri="{9D8B030D-6E8A-4147-A177-3AD203B41FA5}">
                      <a16:colId xmlns:a16="http://schemas.microsoft.com/office/drawing/2014/main" val="1811078445"/>
                    </a:ext>
                  </a:extLst>
                </a:gridCol>
                <a:gridCol w="3641844">
                  <a:extLst>
                    <a:ext uri="{9D8B030D-6E8A-4147-A177-3AD203B41FA5}">
                      <a16:colId xmlns:a16="http://schemas.microsoft.com/office/drawing/2014/main" val="905193580"/>
                    </a:ext>
                  </a:extLst>
                </a:gridCol>
              </a:tblGrid>
              <a:tr h="556260">
                <a:tc gridSpan="2">
                  <a:txBody>
                    <a:bodyPr/>
                    <a:lstStyle/>
                    <a:p>
                      <a:pPr algn="ctr"/>
                      <a:r>
                        <a:rPr kumimoji="1" lang="ja-JP" altLang="en-US" sz="1400" dirty="0">
                          <a:latin typeface="BIZ UDP明朝 Medium" panose="02020500000000000000" pitchFamily="18" charset="-128"/>
                          <a:ea typeface="BIZ UDP明朝 Medium" panose="02020500000000000000" pitchFamily="18" charset="-128"/>
                        </a:rPr>
                        <a:t>離婚訴訟の着手金（被請求者含む。）</a:t>
                      </a:r>
                    </a:p>
                  </a:txBody>
                  <a:tcPr anchor="ctr"/>
                </a:tc>
                <a:tc hMerge="1">
                  <a:txBody>
                    <a:bodyPr/>
                    <a:lstStyle/>
                    <a:p>
                      <a:endParaRPr kumimoji="1" lang="ja-JP" altLang="en-US" dirty="0"/>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親権に争いがない場合</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３０万円（</a:t>
                      </a:r>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１，２）</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親権に争いがある場合</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４０万円（</a:t>
                      </a:r>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２）</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360000">
                <a:tc gridSpan="2">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１　着手後親権に争いが生じた場合には、追加着手金</a:t>
                      </a:r>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万円を頂戴します。</a:t>
                      </a:r>
                      <a:endParaRPr lang="en-US" altLang="ja-JP" sz="1200" dirty="0">
                        <a:latin typeface="BIZ UDP明朝 Medium" panose="02020500000000000000" pitchFamily="18" charset="-128"/>
                        <a:ea typeface="BIZ UDP明朝 Medium" panose="02020500000000000000" pitchFamily="18" charset="-128"/>
                      </a:endParaRPr>
                    </a:p>
                    <a:p>
                      <a:pPr algn="l" fontAlgn="t" latinLnBrk="0"/>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２　いずれの場合も、協議・調停から引続きご依頼いただく場合は、</a:t>
                      </a:r>
                      <a:r>
                        <a:rPr lang="en-US" altLang="ja-JP" sz="1200" dirty="0">
                          <a:latin typeface="BIZ UDP明朝 Medium" panose="02020500000000000000" pitchFamily="18" charset="-128"/>
                          <a:ea typeface="BIZ UDP明朝 Medium" panose="02020500000000000000" pitchFamily="18" charset="-128"/>
                        </a:rPr>
                        <a:t>15</a:t>
                      </a:r>
                      <a:r>
                        <a:rPr lang="ja-JP" altLang="en-US" sz="1200" dirty="0">
                          <a:latin typeface="BIZ UDP明朝 Medium" panose="02020500000000000000" pitchFamily="18" charset="-128"/>
                          <a:ea typeface="BIZ UDP明朝 Medium" panose="02020500000000000000" pitchFamily="18" charset="-128"/>
                        </a:rPr>
                        <a:t>万円</a:t>
                      </a:r>
                    </a:p>
                  </a:txBody>
                  <a:tcPr marL="47625" marR="47625" marT="95250" marB="95250" anchor="ctr"/>
                </a:tc>
                <a:tc hMerge="1">
                  <a:txBody>
                    <a:bodyPr/>
                    <a:lstStyle/>
                    <a:p>
                      <a:pPr algn="l" fontAlgn="t" latinLnBrk="0"/>
                      <a:endParaRPr lang="zh-CN" altLang="en-US" sz="1200" dirty="0">
                        <a:latin typeface="BIZ UDPゴシック" panose="020B0400000000000000" pitchFamily="50" charset="-128"/>
                        <a:ea typeface="BIZ UDPゴシック" panose="020B0400000000000000" pitchFamily="50" charset="-128"/>
                      </a:endParaRPr>
                    </a:p>
                  </a:txBody>
                  <a:tcPr marL="47625" marR="47625" marT="95250" marB="95250" anchor="ctr"/>
                </a:tc>
                <a:extLst>
                  <a:ext uri="{0D108BD9-81ED-4DB2-BD59-A6C34878D82A}">
                    <a16:rowId xmlns:a16="http://schemas.microsoft.com/office/drawing/2014/main" val="2572206301"/>
                  </a:ext>
                </a:extLst>
              </a:tr>
            </a:tbl>
          </a:graphicData>
        </a:graphic>
      </p:graphicFrame>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離婚に関係する事件の費用②</a:t>
            </a:r>
          </a:p>
        </p:txBody>
      </p:sp>
      <p:graphicFrame>
        <p:nvGraphicFramePr>
          <p:cNvPr id="10" name="表 2">
            <a:extLst>
              <a:ext uri="{FF2B5EF4-FFF2-40B4-BE49-F238E27FC236}">
                <a16:creationId xmlns:a16="http://schemas.microsoft.com/office/drawing/2014/main" id="{F73BBF8B-A216-41C3-8B83-76A555138B21}"/>
              </a:ext>
            </a:extLst>
          </p:cNvPr>
          <p:cNvGraphicFramePr>
            <a:graphicFrameLocks noGrp="1"/>
          </p:cNvGraphicFramePr>
          <p:nvPr>
            <p:extLst>
              <p:ext uri="{D42A27DB-BD31-4B8C-83A1-F6EECF244321}">
                <p14:modId xmlns:p14="http://schemas.microsoft.com/office/powerpoint/2010/main" val="3398591281"/>
              </p:ext>
            </p:extLst>
          </p:nvPr>
        </p:nvGraphicFramePr>
        <p:xfrm>
          <a:off x="539948" y="3536577"/>
          <a:ext cx="6119415" cy="2268000"/>
        </p:xfrm>
        <a:graphic>
          <a:graphicData uri="http://schemas.openxmlformats.org/drawingml/2006/table">
            <a:tbl>
              <a:tblPr firstRow="1" bandRow="1">
                <a:tableStyleId>{72833802-FEF1-4C79-8D5D-14CF1EAF98D9}</a:tableStyleId>
              </a:tblPr>
              <a:tblGrid>
                <a:gridCol w="580957">
                  <a:extLst>
                    <a:ext uri="{9D8B030D-6E8A-4147-A177-3AD203B41FA5}">
                      <a16:colId xmlns:a16="http://schemas.microsoft.com/office/drawing/2014/main" val="1324677408"/>
                    </a:ext>
                  </a:extLst>
                </a:gridCol>
                <a:gridCol w="1384553">
                  <a:extLst>
                    <a:ext uri="{9D8B030D-6E8A-4147-A177-3AD203B41FA5}">
                      <a16:colId xmlns:a16="http://schemas.microsoft.com/office/drawing/2014/main" val="2445940074"/>
                    </a:ext>
                  </a:extLst>
                </a:gridCol>
                <a:gridCol w="2066544">
                  <a:extLst>
                    <a:ext uri="{9D8B030D-6E8A-4147-A177-3AD203B41FA5}">
                      <a16:colId xmlns:a16="http://schemas.microsoft.com/office/drawing/2014/main" val="2638350148"/>
                    </a:ext>
                  </a:extLst>
                </a:gridCol>
                <a:gridCol w="2087361">
                  <a:extLst>
                    <a:ext uri="{9D8B030D-6E8A-4147-A177-3AD203B41FA5}">
                      <a16:colId xmlns:a16="http://schemas.microsoft.com/office/drawing/2014/main" val="211272299"/>
                    </a:ext>
                  </a:extLst>
                </a:gridCol>
              </a:tblGrid>
              <a:tr h="540000">
                <a:tc gridSpan="4">
                  <a:txBody>
                    <a:bodyPr/>
                    <a:lstStyle/>
                    <a:p>
                      <a:pPr algn="ctr"/>
                      <a:r>
                        <a:rPr kumimoji="1" lang="ja-JP" altLang="en-US" dirty="0">
                          <a:latin typeface="BIZ UDP明朝 Medium" panose="02020500000000000000" pitchFamily="18" charset="-128"/>
                          <a:ea typeface="BIZ UDP明朝 Medium" panose="02020500000000000000" pitchFamily="18" charset="-128"/>
                        </a:rPr>
                        <a:t>離婚訴訟の報酬金（被請求者含む。）</a:t>
                      </a:r>
                    </a:p>
                  </a:txBody>
                  <a:tcPr anchor="ct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35979695"/>
                  </a:ext>
                </a:extLst>
              </a:tr>
              <a:tr h="432000">
                <a:tc rowSpan="4">
                  <a:txBody>
                    <a:bodyPr/>
                    <a:lstStyle/>
                    <a:p>
                      <a:pPr algn="ctr"/>
                      <a:r>
                        <a:rPr kumimoji="1" lang="ja-JP" altLang="en-US" sz="1200" dirty="0">
                          <a:latin typeface="BIZ UDP明朝 Medium" panose="02020500000000000000" pitchFamily="18" charset="-128"/>
                          <a:ea typeface="BIZ UDP明朝 Medium" panose="02020500000000000000" pitchFamily="18" charset="-128"/>
                        </a:rPr>
                        <a:t>判決までに要した時間</a:t>
                      </a:r>
                    </a:p>
                  </a:txBody>
                  <a:tcPr vert="eaVert" anchor="ctr"/>
                </a:tc>
                <a:tc>
                  <a:txBody>
                    <a:bodyPr/>
                    <a:lstStyle/>
                    <a:p>
                      <a:endParaRPr kumimoji="1" lang="ja-JP" altLang="en-US"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親権に争いがない場合</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親権に争いがある場合</a:t>
                      </a:r>
                    </a:p>
                  </a:txBody>
                  <a:tcPr anchor="ctr"/>
                </a:tc>
                <a:extLst>
                  <a:ext uri="{0D108BD9-81ED-4DB2-BD59-A6C34878D82A}">
                    <a16:rowId xmlns:a16="http://schemas.microsoft.com/office/drawing/2014/main" val="128348794"/>
                  </a:ext>
                </a:extLst>
              </a:tr>
              <a:tr h="432000">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１年以内</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４０万円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５</a:t>
                      </a:r>
                      <a:r>
                        <a:rPr kumimoji="1" lang="en-US" altLang="ja-JP" sz="1200" dirty="0">
                          <a:latin typeface="BIZ UDP明朝 Medium" panose="02020500000000000000" pitchFamily="18" charset="-128"/>
                          <a:ea typeface="BIZ UDP明朝 Medium" panose="02020500000000000000" pitchFamily="18" charset="-128"/>
                        </a:rPr>
                        <a:t>0</a:t>
                      </a:r>
                      <a:r>
                        <a:rPr kumimoji="1" lang="ja-JP" altLang="en-US" sz="1200" dirty="0">
                          <a:latin typeface="BIZ UDP明朝 Medium" panose="02020500000000000000" pitchFamily="18" charset="-128"/>
                          <a:ea typeface="BIZ UDP明朝 Medium" panose="02020500000000000000" pitchFamily="18" charset="-128"/>
                        </a:rPr>
                        <a:t>万円</a:t>
                      </a:r>
                    </a:p>
                  </a:txBody>
                  <a:tcPr anchor="ctr"/>
                </a:tc>
                <a:extLst>
                  <a:ext uri="{0D108BD9-81ED-4DB2-BD59-A6C34878D82A}">
                    <a16:rowId xmlns:a16="http://schemas.microsoft.com/office/drawing/2014/main" val="3076356231"/>
                  </a:ext>
                </a:extLst>
              </a:tr>
              <a:tr h="432000">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１年超３年以内</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３</a:t>
                      </a:r>
                      <a:r>
                        <a:rPr kumimoji="1" lang="en-US" altLang="ja-JP" sz="1200" dirty="0">
                          <a:latin typeface="BIZ UDP明朝 Medium" panose="02020500000000000000" pitchFamily="18" charset="-128"/>
                          <a:ea typeface="BIZ UDP明朝 Medium" panose="02020500000000000000" pitchFamily="18" charset="-128"/>
                        </a:rPr>
                        <a:t>0</a:t>
                      </a:r>
                      <a:r>
                        <a:rPr kumimoji="1" lang="ja-JP" altLang="en-US" sz="1200" dirty="0">
                          <a:latin typeface="BIZ UDP明朝 Medium" panose="02020500000000000000" pitchFamily="18" charset="-128"/>
                          <a:ea typeface="BIZ UDP明朝 Medium" panose="02020500000000000000" pitchFamily="18" charset="-128"/>
                        </a:rPr>
                        <a:t>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４０万円</a:t>
                      </a:r>
                    </a:p>
                  </a:txBody>
                  <a:tcPr anchor="ctr"/>
                </a:tc>
                <a:extLst>
                  <a:ext uri="{0D108BD9-81ED-4DB2-BD59-A6C34878D82A}">
                    <a16:rowId xmlns:a16="http://schemas.microsoft.com/office/drawing/2014/main" val="3964051698"/>
                  </a:ext>
                </a:extLst>
              </a:tr>
              <a:tr h="432000">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３年超</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２</a:t>
                      </a:r>
                      <a:r>
                        <a:rPr kumimoji="1" lang="en-US" altLang="ja-JP" sz="1200" dirty="0">
                          <a:latin typeface="BIZ UDP明朝 Medium" panose="02020500000000000000" pitchFamily="18" charset="-128"/>
                          <a:ea typeface="BIZ UDP明朝 Medium" panose="02020500000000000000" pitchFamily="18" charset="-128"/>
                        </a:rPr>
                        <a:t>5</a:t>
                      </a:r>
                      <a:r>
                        <a:rPr kumimoji="1" lang="ja-JP" altLang="en-US" sz="1200" dirty="0">
                          <a:latin typeface="BIZ UDP明朝 Medium" panose="02020500000000000000" pitchFamily="18" charset="-128"/>
                          <a:ea typeface="BIZ UDP明朝 Medium" panose="02020500000000000000" pitchFamily="18" charset="-128"/>
                        </a:rPr>
                        <a:t>万円</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３５万円</a:t>
                      </a:r>
                    </a:p>
                  </a:txBody>
                  <a:tcPr anchor="ctr"/>
                </a:tc>
                <a:extLst>
                  <a:ext uri="{0D108BD9-81ED-4DB2-BD59-A6C34878D82A}">
                    <a16:rowId xmlns:a16="http://schemas.microsoft.com/office/drawing/2014/main" val="17122679"/>
                  </a:ext>
                </a:extLst>
              </a:tr>
            </a:tbl>
          </a:graphicData>
        </a:graphic>
      </p:graphicFrame>
      <p:graphicFrame>
        <p:nvGraphicFramePr>
          <p:cNvPr id="3" name="表 3">
            <a:extLst>
              <a:ext uri="{FF2B5EF4-FFF2-40B4-BE49-F238E27FC236}">
                <a16:creationId xmlns:a16="http://schemas.microsoft.com/office/drawing/2014/main" id="{E97C2BC0-91EE-418E-B0C2-F7AA750CD724}"/>
              </a:ext>
            </a:extLst>
          </p:cNvPr>
          <p:cNvGraphicFramePr>
            <a:graphicFrameLocks noGrp="1"/>
          </p:cNvGraphicFramePr>
          <p:nvPr>
            <p:extLst>
              <p:ext uri="{D42A27DB-BD31-4B8C-83A1-F6EECF244321}">
                <p14:modId xmlns:p14="http://schemas.microsoft.com/office/powerpoint/2010/main" val="1869118057"/>
              </p:ext>
            </p:extLst>
          </p:nvPr>
        </p:nvGraphicFramePr>
        <p:xfrm>
          <a:off x="539946" y="6295282"/>
          <a:ext cx="6119416" cy="914400"/>
        </p:xfrm>
        <a:graphic>
          <a:graphicData uri="http://schemas.openxmlformats.org/drawingml/2006/table">
            <a:tbl>
              <a:tblPr firstRow="1" bandRow="1">
                <a:tableStyleId>{72833802-FEF1-4C79-8D5D-14CF1EAF98D9}</a:tableStyleId>
              </a:tblPr>
              <a:tblGrid>
                <a:gridCol w="3062792">
                  <a:extLst>
                    <a:ext uri="{9D8B030D-6E8A-4147-A177-3AD203B41FA5}">
                      <a16:colId xmlns:a16="http://schemas.microsoft.com/office/drawing/2014/main" val="1868481154"/>
                    </a:ext>
                  </a:extLst>
                </a:gridCol>
                <a:gridCol w="3056624">
                  <a:extLst>
                    <a:ext uri="{9D8B030D-6E8A-4147-A177-3AD203B41FA5}">
                      <a16:colId xmlns:a16="http://schemas.microsoft.com/office/drawing/2014/main" val="2666945462"/>
                    </a:ext>
                  </a:extLst>
                </a:gridCol>
              </a:tblGrid>
              <a:tr h="370840">
                <a:tc>
                  <a:txBody>
                    <a:bodyPr/>
                    <a:lstStyle/>
                    <a:p>
                      <a:r>
                        <a:rPr kumimoji="1" lang="ja-JP" altLang="en-US" sz="1200" b="0" dirty="0">
                          <a:solidFill>
                            <a:schemeClr val="tx1"/>
                          </a:solidFill>
                          <a:latin typeface="BIZ UDP明朝 Medium" panose="02020500000000000000" pitchFamily="18" charset="-128"/>
                          <a:ea typeface="BIZ UDP明朝 Medium" panose="02020500000000000000" pitchFamily="18" charset="-128"/>
                        </a:rPr>
                        <a:t>慰謝料・財産分与の判断がある場合</a:t>
                      </a:r>
                    </a:p>
                  </a:txBody>
                  <a:tcPr anchor="ctr">
                    <a:noFill/>
                  </a:tcPr>
                </a:tc>
                <a:tc>
                  <a:txBody>
                    <a:bodyPr/>
                    <a:lstStyle/>
                    <a:p>
                      <a:r>
                        <a:rPr kumimoji="1" lang="ja-JP" altLang="en-US" sz="1200" b="0" dirty="0">
                          <a:solidFill>
                            <a:schemeClr val="tx1"/>
                          </a:solidFill>
                          <a:latin typeface="BIZ UDP明朝 Medium" panose="02020500000000000000" pitchFamily="18" charset="-128"/>
                          <a:ea typeface="BIZ UDP明朝 Medium" panose="02020500000000000000" pitchFamily="18" charset="-128"/>
                        </a:rPr>
                        <a:t>受け取る側はその金額の１０％</a:t>
                      </a:r>
                      <a:endParaRPr kumimoji="1" lang="en-US" altLang="ja-JP" sz="1200" b="0" dirty="0">
                        <a:solidFill>
                          <a:schemeClr val="tx1"/>
                        </a:solidFill>
                        <a:latin typeface="BIZ UDP明朝 Medium" panose="02020500000000000000" pitchFamily="18" charset="-128"/>
                        <a:ea typeface="BIZ UDP明朝 Medium" panose="02020500000000000000" pitchFamily="18" charset="-128"/>
                      </a:endParaRPr>
                    </a:p>
                    <a:p>
                      <a:r>
                        <a:rPr kumimoji="1" lang="ja-JP" altLang="en-US" sz="1200" b="0" dirty="0">
                          <a:solidFill>
                            <a:schemeClr val="tx1"/>
                          </a:solidFill>
                          <a:latin typeface="BIZ UDP明朝 Medium" panose="02020500000000000000" pitchFamily="18" charset="-128"/>
                          <a:ea typeface="BIZ UDP明朝 Medium" panose="02020500000000000000" pitchFamily="18" charset="-128"/>
                        </a:rPr>
                        <a:t>支払う側は減額した部分の１０％</a:t>
                      </a:r>
                    </a:p>
                  </a:txBody>
                  <a:tcPr>
                    <a:noFill/>
                  </a:tcPr>
                </a:tc>
                <a:extLst>
                  <a:ext uri="{0D108BD9-81ED-4DB2-BD59-A6C34878D82A}">
                    <a16:rowId xmlns:a16="http://schemas.microsoft.com/office/drawing/2014/main" val="2870736317"/>
                  </a:ext>
                </a:extLst>
              </a:tr>
              <a:tr h="370840">
                <a:tc>
                  <a:txBody>
                    <a:bodyPr/>
                    <a:lstStyle/>
                    <a:p>
                      <a:r>
                        <a:rPr kumimoji="1" lang="ja-JP" altLang="en-US" sz="1200" b="0" dirty="0">
                          <a:latin typeface="BIZ UDP明朝 Medium" panose="02020500000000000000" pitchFamily="18" charset="-128"/>
                          <a:ea typeface="BIZ UDP明朝 Medium" panose="02020500000000000000" pitchFamily="18" charset="-128"/>
                        </a:rPr>
                        <a:t>養育費の判断がある場合</a:t>
                      </a:r>
                    </a:p>
                  </a:txBody>
                  <a:tcPr anchor="ctr"/>
                </a:tc>
                <a:tc>
                  <a:txBody>
                    <a:bodyPr/>
                    <a:lstStyle/>
                    <a:p>
                      <a:r>
                        <a:rPr kumimoji="1" lang="ja-JP" altLang="en-US" sz="1200" b="0" dirty="0">
                          <a:latin typeface="BIZ UDP明朝 Medium" panose="02020500000000000000" pitchFamily="18" charset="-128"/>
                          <a:ea typeface="BIZ UDP明朝 Medium" panose="02020500000000000000" pitchFamily="18" charset="-128"/>
                        </a:rPr>
                        <a:t>受け取る側はその２年分の１０％</a:t>
                      </a:r>
                      <a:endParaRPr kumimoji="1" lang="en-US" altLang="ja-JP" sz="1200" b="0" dirty="0">
                        <a:latin typeface="BIZ UDP明朝 Medium" panose="02020500000000000000" pitchFamily="18" charset="-128"/>
                        <a:ea typeface="BIZ UDP明朝 Medium" panose="02020500000000000000" pitchFamily="18" charset="-128"/>
                      </a:endParaRPr>
                    </a:p>
                    <a:p>
                      <a:r>
                        <a:rPr kumimoji="1" lang="ja-JP" altLang="en-US" sz="1200" b="0" dirty="0">
                          <a:latin typeface="BIZ UDP明朝 Medium" panose="02020500000000000000" pitchFamily="18" charset="-128"/>
                          <a:ea typeface="BIZ UDP明朝 Medium" panose="02020500000000000000" pitchFamily="18" charset="-128"/>
                        </a:rPr>
                        <a:t>支払う側は減額した部分の５年分の１０％</a:t>
                      </a:r>
                    </a:p>
                  </a:txBody>
                  <a:tcPr/>
                </a:tc>
                <a:extLst>
                  <a:ext uri="{0D108BD9-81ED-4DB2-BD59-A6C34878D82A}">
                    <a16:rowId xmlns:a16="http://schemas.microsoft.com/office/drawing/2014/main" val="1551048510"/>
                  </a:ext>
                </a:extLst>
              </a:tr>
            </a:tbl>
          </a:graphicData>
        </a:graphic>
      </p:graphicFrame>
      <p:sp>
        <p:nvSpPr>
          <p:cNvPr id="6" name="加算記号 5">
            <a:extLst>
              <a:ext uri="{FF2B5EF4-FFF2-40B4-BE49-F238E27FC236}">
                <a16:creationId xmlns:a16="http://schemas.microsoft.com/office/drawing/2014/main" id="{A3CA92FC-43EC-40EB-9079-7002FA6A72DE}"/>
              </a:ext>
            </a:extLst>
          </p:cNvPr>
          <p:cNvSpPr/>
          <p:nvPr/>
        </p:nvSpPr>
        <p:spPr>
          <a:xfrm>
            <a:off x="3367837" y="5818114"/>
            <a:ext cx="463631" cy="463631"/>
          </a:xfrm>
          <a:prstGeom prst="mathPlus">
            <a:avLst/>
          </a:prstGeom>
          <a:ln/>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ABF7D20B-37DE-4465-8040-D999666C598C}"/>
              </a:ext>
            </a:extLst>
          </p:cNvPr>
          <p:cNvSpPr txBox="1"/>
          <p:nvPr/>
        </p:nvSpPr>
        <p:spPr>
          <a:xfrm>
            <a:off x="539950" y="7360432"/>
            <a:ext cx="6119416" cy="2538259"/>
          </a:xfrm>
          <a:prstGeom prst="rect">
            <a:avLst/>
          </a:prstGeom>
          <a:noFill/>
        </p:spPr>
        <p:txBody>
          <a:bodyPr wrap="square" rtlCol="0" anchor="ctr">
            <a:spAutoFit/>
          </a:bodyPr>
          <a:lstStyle/>
          <a:p>
            <a:pPr>
              <a:lnSpc>
                <a:spcPct val="150000"/>
              </a:lnSpc>
            </a:pPr>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　「親権に争いがない場合」とは、事件の開始から終結まで一貫して争いがない場合をいい、事件の途中で親権に争いが生じた場合には、「親権に争いがある場合」に該当します。</a:t>
            </a:r>
          </a:p>
          <a:p>
            <a:pPr>
              <a:lnSpc>
                <a:spcPct val="150000"/>
              </a:lnSpc>
            </a:pPr>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　報酬金が発生するのは、離婚請求者について離婚をする合意がなされた場合、離婚被請求者について円満調整の合意がなされた場合のほか、次のような場合（依頼者自身の意思により事件が終結した場合）を含みます。</a:t>
            </a:r>
          </a:p>
          <a:p>
            <a:pPr>
              <a:lnSpc>
                <a:spcPct val="150000"/>
              </a:lnSpc>
            </a:pPr>
            <a:r>
              <a:rPr kumimoji="1" lang="ja-JP" altLang="en-US" sz="1200" dirty="0">
                <a:latin typeface="BIZ UDP明朝 Medium" panose="02020500000000000000" pitchFamily="18" charset="-128"/>
                <a:ea typeface="BIZ UDP明朝 Medium" panose="02020500000000000000" pitchFamily="18" charset="-128"/>
              </a:rPr>
              <a:t>①　離婚被請求者について、慰謝料や財産分与の減額を条件に離婚に応じる合意をした場合。</a:t>
            </a:r>
          </a:p>
          <a:p>
            <a:pPr>
              <a:lnSpc>
                <a:spcPct val="150000"/>
              </a:lnSpc>
            </a:pPr>
            <a:r>
              <a:rPr kumimoji="1" lang="ja-JP" altLang="en-US" sz="1200" dirty="0">
                <a:latin typeface="BIZ UDP明朝 Medium" panose="02020500000000000000" pitchFamily="18" charset="-128"/>
                <a:ea typeface="BIZ UDP明朝 Medium" panose="02020500000000000000" pitchFamily="18" charset="-128"/>
              </a:rPr>
              <a:t>②　離婚請求者について、面会交流を求めないことや接触しないことを条件に円満調整に応じる合意をした場合。</a:t>
            </a:r>
          </a:p>
        </p:txBody>
      </p:sp>
    </p:spTree>
    <p:extLst>
      <p:ext uri="{BB962C8B-B14F-4D97-AF65-F5344CB8AC3E}">
        <p14:creationId xmlns:p14="http://schemas.microsoft.com/office/powerpoint/2010/main" val="3589714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5">
            <a:extLst>
              <a:ext uri="{FF2B5EF4-FFF2-40B4-BE49-F238E27FC236}">
                <a16:creationId xmlns:a16="http://schemas.microsoft.com/office/drawing/2014/main" id="{C6273D09-C5FD-47A3-BF9A-B4728FA1C1BB}"/>
              </a:ext>
            </a:extLst>
          </p:cNvPr>
          <p:cNvGraphicFramePr>
            <a:graphicFrameLocks noGrp="1"/>
          </p:cNvGraphicFramePr>
          <p:nvPr>
            <p:extLst>
              <p:ext uri="{D42A27DB-BD31-4B8C-83A1-F6EECF244321}">
                <p14:modId xmlns:p14="http://schemas.microsoft.com/office/powerpoint/2010/main" val="1735219413"/>
              </p:ext>
            </p:extLst>
          </p:nvPr>
        </p:nvGraphicFramePr>
        <p:xfrm>
          <a:off x="539946" y="1213746"/>
          <a:ext cx="6119415" cy="1953900"/>
        </p:xfrm>
        <a:graphic>
          <a:graphicData uri="http://schemas.openxmlformats.org/drawingml/2006/table">
            <a:tbl>
              <a:tblPr firstRow="1" bandRow="1">
                <a:tableStyleId>{72833802-FEF1-4C79-8D5D-14CF1EAF98D9}</a:tableStyleId>
              </a:tblPr>
              <a:tblGrid>
                <a:gridCol w="1023678">
                  <a:extLst>
                    <a:ext uri="{9D8B030D-6E8A-4147-A177-3AD203B41FA5}">
                      <a16:colId xmlns:a16="http://schemas.microsoft.com/office/drawing/2014/main" val="1811078445"/>
                    </a:ext>
                  </a:extLst>
                </a:gridCol>
                <a:gridCol w="5095737">
                  <a:extLst>
                    <a:ext uri="{9D8B030D-6E8A-4147-A177-3AD203B41FA5}">
                      <a16:colId xmlns:a16="http://schemas.microsoft.com/office/drawing/2014/main" val="905193580"/>
                    </a:ext>
                  </a:extLst>
                </a:gridCol>
              </a:tblGrid>
              <a:tr h="556260">
                <a:tc gridSpan="2">
                  <a:txBody>
                    <a:bodyPr/>
                    <a:lstStyle/>
                    <a:p>
                      <a:pPr algn="ctr"/>
                      <a:r>
                        <a:rPr kumimoji="1" lang="ja-JP" altLang="en-US" sz="1400" dirty="0">
                          <a:latin typeface="BIZ UDP明朝 Medium" panose="02020500000000000000" pitchFamily="18" charset="-128"/>
                          <a:ea typeface="BIZ UDP明朝 Medium" panose="02020500000000000000" pitchFamily="18" charset="-128"/>
                        </a:rPr>
                        <a:t>婚姻費用の請求（被請求者含む。）</a:t>
                      </a:r>
                    </a:p>
                  </a:txBody>
                  <a:tcPr anchor="ctr"/>
                </a:tc>
                <a:tc hMerge="1">
                  <a:txBody>
                    <a:bodyPr/>
                    <a:lstStyle/>
                    <a:p>
                      <a:endParaRPr kumimoji="1" lang="ja-JP" altLang="en-US" dirty="0"/>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tc>
                <a:tc>
                  <a:txBody>
                    <a:bodyPr/>
                    <a:lstStyle/>
                    <a:p>
                      <a:r>
                        <a:rPr kumimoji="1" lang="en-US" altLang="ja-JP" sz="1200" dirty="0">
                          <a:latin typeface="BIZ UDP明朝 Medium" panose="02020500000000000000" pitchFamily="18" charset="-128"/>
                          <a:ea typeface="BIZ UDP明朝 Medium" panose="02020500000000000000" pitchFamily="18" charset="-128"/>
                        </a:rPr>
                        <a:t>10</a:t>
                      </a:r>
                      <a:r>
                        <a:rPr kumimoji="1" lang="ja-JP" altLang="en-US" sz="1200" dirty="0">
                          <a:latin typeface="BIZ UDP明朝 Medium" panose="02020500000000000000" pitchFamily="18" charset="-128"/>
                          <a:ea typeface="BIZ UDP明朝 Medium" panose="02020500000000000000" pitchFamily="18" charset="-128"/>
                        </a:rPr>
                        <a:t>万円（</a:t>
                      </a:r>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報酬金</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・婚姻費用を受け取る側は、婚姻費用の２年分の１０％</a:t>
                      </a:r>
                    </a:p>
                    <a:p>
                      <a:pPr algn="l" fontAlgn="t" latinLnBrk="0"/>
                      <a:r>
                        <a:rPr lang="ja-JP" altLang="en-US" sz="1200" dirty="0">
                          <a:latin typeface="BIZ UDP明朝 Medium" panose="02020500000000000000" pitchFamily="18" charset="-128"/>
                          <a:ea typeface="BIZ UDP明朝 Medium" panose="02020500000000000000" pitchFamily="18" charset="-128"/>
                        </a:rPr>
                        <a:t>​・婚姻費用を支払う側は、当初請求額から減額した部分の５年分の１０％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360000">
                <a:tc gridSpan="2">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　離婚協議・調停を一緒にご依頼いただく場合、５万円</a:t>
                      </a:r>
                    </a:p>
                  </a:txBody>
                  <a:tcPr marL="47625" marR="47625" marT="95250" marB="95250" anchor="ctr"/>
                </a:tc>
                <a:tc hMerge="1">
                  <a:txBody>
                    <a:bodyPr/>
                    <a:lstStyle/>
                    <a:p>
                      <a:pPr algn="l" fontAlgn="t" latinLnBrk="0"/>
                      <a:endParaRPr lang="zh-CN" altLang="en-US" sz="1200" dirty="0">
                        <a:latin typeface="BIZ UDPゴシック" panose="020B0400000000000000" pitchFamily="50" charset="-128"/>
                        <a:ea typeface="BIZ UDPゴシック" panose="020B0400000000000000" pitchFamily="50" charset="-128"/>
                      </a:endParaRPr>
                    </a:p>
                  </a:txBody>
                  <a:tcPr marL="47625" marR="47625" marT="95250" marB="95250" anchor="ctr"/>
                </a:tc>
                <a:extLst>
                  <a:ext uri="{0D108BD9-81ED-4DB2-BD59-A6C34878D82A}">
                    <a16:rowId xmlns:a16="http://schemas.microsoft.com/office/drawing/2014/main" val="2572206301"/>
                  </a:ext>
                </a:extLst>
              </a:tr>
            </a:tbl>
          </a:graphicData>
        </a:graphic>
      </p:graphicFrame>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離婚に関係する事件の費用③</a:t>
            </a:r>
          </a:p>
        </p:txBody>
      </p:sp>
      <p:graphicFrame>
        <p:nvGraphicFramePr>
          <p:cNvPr id="8" name="表 15">
            <a:extLst>
              <a:ext uri="{FF2B5EF4-FFF2-40B4-BE49-F238E27FC236}">
                <a16:creationId xmlns:a16="http://schemas.microsoft.com/office/drawing/2014/main" id="{89A3242C-6679-4E86-8636-B1918ABE8A61}"/>
              </a:ext>
            </a:extLst>
          </p:cNvPr>
          <p:cNvGraphicFramePr>
            <a:graphicFrameLocks noGrp="1"/>
          </p:cNvGraphicFramePr>
          <p:nvPr>
            <p:extLst>
              <p:ext uri="{D42A27DB-BD31-4B8C-83A1-F6EECF244321}">
                <p14:modId xmlns:p14="http://schemas.microsoft.com/office/powerpoint/2010/main" val="3504538209"/>
              </p:ext>
            </p:extLst>
          </p:nvPr>
        </p:nvGraphicFramePr>
        <p:xfrm>
          <a:off x="539944" y="3447507"/>
          <a:ext cx="6119415" cy="1865640"/>
        </p:xfrm>
        <a:graphic>
          <a:graphicData uri="http://schemas.openxmlformats.org/drawingml/2006/table">
            <a:tbl>
              <a:tblPr firstRow="1" bandRow="1">
                <a:tableStyleId>{72833802-FEF1-4C79-8D5D-14CF1EAF98D9}</a:tableStyleId>
              </a:tblPr>
              <a:tblGrid>
                <a:gridCol w="1023678">
                  <a:extLst>
                    <a:ext uri="{9D8B030D-6E8A-4147-A177-3AD203B41FA5}">
                      <a16:colId xmlns:a16="http://schemas.microsoft.com/office/drawing/2014/main" val="1811078445"/>
                    </a:ext>
                  </a:extLst>
                </a:gridCol>
                <a:gridCol w="5095737">
                  <a:extLst>
                    <a:ext uri="{9D8B030D-6E8A-4147-A177-3AD203B41FA5}">
                      <a16:colId xmlns:a16="http://schemas.microsoft.com/office/drawing/2014/main" val="905193580"/>
                    </a:ext>
                  </a:extLst>
                </a:gridCol>
              </a:tblGrid>
              <a:tr h="556260">
                <a:tc gridSpan="2">
                  <a:txBody>
                    <a:bodyPr/>
                    <a:lstStyle/>
                    <a:p>
                      <a:pPr algn="ctr"/>
                      <a:r>
                        <a:rPr kumimoji="1" lang="ja-JP" altLang="en-US" sz="1400" dirty="0">
                          <a:latin typeface="BIZ UDP明朝 Medium" panose="02020500000000000000" pitchFamily="18" charset="-128"/>
                          <a:ea typeface="BIZ UDP明朝 Medium" panose="02020500000000000000" pitchFamily="18" charset="-128"/>
                        </a:rPr>
                        <a:t>面会交流の請求（被請求者含む。）</a:t>
                      </a:r>
                    </a:p>
                  </a:txBody>
                  <a:tcPr anchor="ctr"/>
                </a:tc>
                <a:tc hMerge="1">
                  <a:txBody>
                    <a:bodyPr/>
                    <a:lstStyle/>
                    <a:p>
                      <a:endParaRPr kumimoji="1" lang="ja-JP" altLang="en-US" dirty="0"/>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tc>
                <a:tc>
                  <a:txBody>
                    <a:bodyPr/>
                    <a:lstStyle/>
                    <a:p>
                      <a:r>
                        <a:rPr kumimoji="1" lang="en-US" altLang="ja-JP" sz="1200" dirty="0">
                          <a:latin typeface="BIZ UDP明朝 Medium" panose="02020500000000000000" pitchFamily="18" charset="-128"/>
                          <a:ea typeface="BIZ UDP明朝 Medium" panose="02020500000000000000" pitchFamily="18" charset="-128"/>
                        </a:rPr>
                        <a:t>1</a:t>
                      </a:r>
                      <a:r>
                        <a:rPr kumimoji="1" lang="ja-JP" altLang="en-US" sz="1200" dirty="0">
                          <a:latin typeface="BIZ UDP明朝 Medium" panose="02020500000000000000" pitchFamily="18" charset="-128"/>
                          <a:ea typeface="BIZ UDP明朝 Medium" panose="02020500000000000000" pitchFamily="18" charset="-128"/>
                        </a:rPr>
                        <a:t>５万円（</a:t>
                      </a:r>
                      <a:r>
                        <a:rPr kumimoji="1" lang="en-US" altLang="ja-JP" sz="1200" dirty="0">
                          <a:latin typeface="BIZ UDP明朝 Medium" panose="02020500000000000000" pitchFamily="18" charset="-128"/>
                          <a:ea typeface="BIZ UDP明朝 Medium" panose="02020500000000000000" pitchFamily="18" charset="-128"/>
                        </a:rPr>
                        <a:t>※</a:t>
                      </a:r>
                      <a:r>
                        <a:rPr kumimoji="1" lang="ja-JP" altLang="en-US" sz="1200" dirty="0">
                          <a:latin typeface="BIZ UDP明朝 Medium" panose="02020500000000000000" pitchFamily="18" charset="-128"/>
                          <a:ea typeface="BIZ UDP明朝 Medium" panose="02020500000000000000" pitchFamily="18" charset="-128"/>
                        </a:rPr>
                        <a:t>）</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報酬金</a:t>
                      </a:r>
                    </a:p>
                  </a:txBody>
                  <a:tcPr marL="47625" marR="47625" marT="95250" marB="95250" anchor="ctr"/>
                </a:tc>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20</a:t>
                      </a:r>
                      <a:r>
                        <a:rPr lang="ja-JP" altLang="en-US" sz="1200" dirty="0">
                          <a:latin typeface="BIZ UDP明朝 Medium" panose="02020500000000000000" pitchFamily="18" charset="-128"/>
                          <a:ea typeface="BIZ UDP明朝 Medium" panose="02020500000000000000" pitchFamily="18" charset="-128"/>
                        </a:rPr>
                        <a:t>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360000">
                <a:tc gridSpan="2">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　離婚協議・調停を一緒にご依頼いただく場合、１０万円</a:t>
                      </a:r>
                    </a:p>
                  </a:txBody>
                  <a:tcPr marL="47625" marR="47625" marT="95250" marB="95250" anchor="ctr"/>
                </a:tc>
                <a:tc hMerge="1">
                  <a:txBody>
                    <a:bodyPr/>
                    <a:lstStyle/>
                    <a:p>
                      <a:pPr algn="l" fontAlgn="t" latinLnBrk="0"/>
                      <a:endParaRPr lang="zh-CN" altLang="en-US" sz="1200" dirty="0">
                        <a:latin typeface="BIZ UDPゴシック" panose="020B0400000000000000" pitchFamily="50" charset="-128"/>
                        <a:ea typeface="BIZ UDPゴシック" panose="020B0400000000000000" pitchFamily="50" charset="-128"/>
                      </a:endParaRPr>
                    </a:p>
                  </a:txBody>
                  <a:tcPr marL="47625" marR="47625" marT="95250" marB="95250" anchor="ctr"/>
                </a:tc>
                <a:extLst>
                  <a:ext uri="{0D108BD9-81ED-4DB2-BD59-A6C34878D82A}">
                    <a16:rowId xmlns:a16="http://schemas.microsoft.com/office/drawing/2014/main" val="2572206301"/>
                  </a:ext>
                </a:extLst>
              </a:tr>
            </a:tbl>
          </a:graphicData>
        </a:graphic>
      </p:graphicFrame>
      <p:graphicFrame>
        <p:nvGraphicFramePr>
          <p:cNvPr id="11" name="表 15">
            <a:extLst>
              <a:ext uri="{FF2B5EF4-FFF2-40B4-BE49-F238E27FC236}">
                <a16:creationId xmlns:a16="http://schemas.microsoft.com/office/drawing/2014/main" id="{959407DD-965D-4E51-9E37-D1D7541BBC34}"/>
              </a:ext>
            </a:extLst>
          </p:cNvPr>
          <p:cNvGraphicFramePr>
            <a:graphicFrameLocks noGrp="1"/>
          </p:cNvGraphicFramePr>
          <p:nvPr>
            <p:extLst>
              <p:ext uri="{D42A27DB-BD31-4B8C-83A1-F6EECF244321}">
                <p14:modId xmlns:p14="http://schemas.microsoft.com/office/powerpoint/2010/main" val="3662740210"/>
              </p:ext>
            </p:extLst>
          </p:nvPr>
        </p:nvGraphicFramePr>
        <p:xfrm>
          <a:off x="539944" y="5593008"/>
          <a:ext cx="6119415" cy="1580520"/>
        </p:xfrm>
        <a:graphic>
          <a:graphicData uri="http://schemas.openxmlformats.org/drawingml/2006/table">
            <a:tbl>
              <a:tblPr firstRow="1" bandRow="1">
                <a:tableStyleId>{72833802-FEF1-4C79-8D5D-14CF1EAF98D9}</a:tableStyleId>
              </a:tblPr>
              <a:tblGrid>
                <a:gridCol w="1023678">
                  <a:extLst>
                    <a:ext uri="{9D8B030D-6E8A-4147-A177-3AD203B41FA5}">
                      <a16:colId xmlns:a16="http://schemas.microsoft.com/office/drawing/2014/main" val="1811078445"/>
                    </a:ext>
                  </a:extLst>
                </a:gridCol>
                <a:gridCol w="5095737">
                  <a:extLst>
                    <a:ext uri="{9D8B030D-6E8A-4147-A177-3AD203B41FA5}">
                      <a16:colId xmlns:a16="http://schemas.microsoft.com/office/drawing/2014/main" val="905193580"/>
                    </a:ext>
                  </a:extLst>
                </a:gridCol>
              </a:tblGrid>
              <a:tr h="556260">
                <a:tc gridSpan="2">
                  <a:txBody>
                    <a:bodyPr/>
                    <a:lstStyle/>
                    <a:p>
                      <a:pPr algn="ctr"/>
                      <a:r>
                        <a:rPr kumimoji="1" lang="ja-JP" altLang="en-US" sz="1400" dirty="0">
                          <a:latin typeface="BIZ UDP明朝 Medium" panose="02020500000000000000" pitchFamily="18" charset="-128"/>
                          <a:ea typeface="BIZ UDP明朝 Medium" panose="02020500000000000000" pitchFamily="18" charset="-128"/>
                        </a:rPr>
                        <a:t>離婚後の養育費の請求（被請求者含む。）</a:t>
                      </a:r>
                    </a:p>
                  </a:txBody>
                  <a:tcPr anchor="ctr"/>
                </a:tc>
                <a:tc hMerge="1">
                  <a:txBody>
                    <a:bodyPr/>
                    <a:lstStyle/>
                    <a:p>
                      <a:endParaRPr kumimoji="1" lang="ja-JP" altLang="en-US" dirty="0"/>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１０万円</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報酬金</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・養育費を受け取る側は、養育費の２年分の１０％</a:t>
                      </a:r>
                    </a:p>
                    <a:p>
                      <a:pPr algn="l" fontAlgn="t" latinLnBrk="0"/>
                      <a:r>
                        <a:rPr lang="ja-JP" altLang="en-US" sz="1200" dirty="0">
                          <a:latin typeface="BIZ UDP明朝 Medium" panose="02020500000000000000" pitchFamily="18" charset="-128"/>
                          <a:ea typeface="BIZ UDP明朝 Medium" panose="02020500000000000000" pitchFamily="18" charset="-128"/>
                        </a:rPr>
                        <a:t>・養育費を支払う側は、減額した部分の５年分の１０％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bl>
          </a:graphicData>
        </a:graphic>
      </p:graphicFrame>
      <p:graphicFrame>
        <p:nvGraphicFramePr>
          <p:cNvPr id="12" name="表 15">
            <a:extLst>
              <a:ext uri="{FF2B5EF4-FFF2-40B4-BE49-F238E27FC236}">
                <a16:creationId xmlns:a16="http://schemas.microsoft.com/office/drawing/2014/main" id="{A7D01338-26F5-4FE0-AFF3-00A306A30AF0}"/>
              </a:ext>
            </a:extLst>
          </p:cNvPr>
          <p:cNvGraphicFramePr>
            <a:graphicFrameLocks noGrp="1"/>
          </p:cNvGraphicFramePr>
          <p:nvPr>
            <p:extLst>
              <p:ext uri="{D42A27DB-BD31-4B8C-83A1-F6EECF244321}">
                <p14:modId xmlns:p14="http://schemas.microsoft.com/office/powerpoint/2010/main" val="3500843488"/>
              </p:ext>
            </p:extLst>
          </p:nvPr>
        </p:nvGraphicFramePr>
        <p:xfrm>
          <a:off x="539944" y="7453389"/>
          <a:ext cx="6119415" cy="1580520"/>
        </p:xfrm>
        <a:graphic>
          <a:graphicData uri="http://schemas.openxmlformats.org/drawingml/2006/table">
            <a:tbl>
              <a:tblPr firstRow="1" bandRow="1">
                <a:tableStyleId>{72833802-FEF1-4C79-8D5D-14CF1EAF98D9}</a:tableStyleId>
              </a:tblPr>
              <a:tblGrid>
                <a:gridCol w="1023678">
                  <a:extLst>
                    <a:ext uri="{9D8B030D-6E8A-4147-A177-3AD203B41FA5}">
                      <a16:colId xmlns:a16="http://schemas.microsoft.com/office/drawing/2014/main" val="1811078445"/>
                    </a:ext>
                  </a:extLst>
                </a:gridCol>
                <a:gridCol w="5095737">
                  <a:extLst>
                    <a:ext uri="{9D8B030D-6E8A-4147-A177-3AD203B41FA5}">
                      <a16:colId xmlns:a16="http://schemas.microsoft.com/office/drawing/2014/main" val="905193580"/>
                    </a:ext>
                  </a:extLst>
                </a:gridCol>
              </a:tblGrid>
              <a:tr h="556260">
                <a:tc gridSpan="2">
                  <a:txBody>
                    <a:bodyPr/>
                    <a:lstStyle/>
                    <a:p>
                      <a:pPr algn="ctr"/>
                      <a:r>
                        <a:rPr kumimoji="1" lang="ja-JP" altLang="en-US" sz="1400" dirty="0">
                          <a:latin typeface="BIZ UDP明朝 Medium" panose="02020500000000000000" pitchFamily="18" charset="-128"/>
                          <a:ea typeface="BIZ UDP明朝 Medium" panose="02020500000000000000" pitchFamily="18" charset="-128"/>
                        </a:rPr>
                        <a:t>離婚後の財産分与の請求（被請求者含む。）</a:t>
                      </a:r>
                    </a:p>
                  </a:txBody>
                  <a:tcPr anchor="ctr"/>
                </a:tc>
                <a:tc hMerge="1">
                  <a:txBody>
                    <a:bodyPr/>
                    <a:lstStyle/>
                    <a:p>
                      <a:endParaRPr kumimoji="1" lang="ja-JP" altLang="en-US" dirty="0"/>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１０万円</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報酬金</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・財産分与を受け取る側は、財産分与金額の１５％</a:t>
                      </a:r>
                    </a:p>
                    <a:p>
                      <a:pPr algn="l" fontAlgn="t" latinLnBrk="0"/>
                      <a:r>
                        <a:rPr lang="ja-JP" altLang="en-US" sz="1200" dirty="0">
                          <a:latin typeface="BIZ UDP明朝 Medium" panose="02020500000000000000" pitchFamily="18" charset="-128"/>
                          <a:ea typeface="BIZ UDP明朝 Medium" panose="02020500000000000000" pitchFamily="18" charset="-128"/>
                        </a:rPr>
                        <a:t>・財産分与を支払う側は、減額した部分の１０％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bl>
          </a:graphicData>
        </a:graphic>
      </p:graphicFrame>
    </p:spTree>
    <p:extLst>
      <p:ext uri="{BB962C8B-B14F-4D97-AF65-F5344CB8AC3E}">
        <p14:creationId xmlns:p14="http://schemas.microsoft.com/office/powerpoint/2010/main" val="1961347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5">
            <a:extLst>
              <a:ext uri="{FF2B5EF4-FFF2-40B4-BE49-F238E27FC236}">
                <a16:creationId xmlns:a16="http://schemas.microsoft.com/office/drawing/2014/main" id="{C6273D09-C5FD-47A3-BF9A-B4728FA1C1BB}"/>
              </a:ext>
            </a:extLst>
          </p:cNvPr>
          <p:cNvGraphicFramePr>
            <a:graphicFrameLocks noGrp="1"/>
          </p:cNvGraphicFramePr>
          <p:nvPr>
            <p:extLst>
              <p:ext uri="{D42A27DB-BD31-4B8C-83A1-F6EECF244321}">
                <p14:modId xmlns:p14="http://schemas.microsoft.com/office/powerpoint/2010/main" val="2031542891"/>
              </p:ext>
            </p:extLst>
          </p:nvPr>
        </p:nvGraphicFramePr>
        <p:xfrm>
          <a:off x="539946" y="1213746"/>
          <a:ext cx="6119416" cy="2428260"/>
        </p:xfrm>
        <a:graphic>
          <a:graphicData uri="http://schemas.openxmlformats.org/drawingml/2006/table">
            <a:tbl>
              <a:tblPr firstRow="1" bandRow="1">
                <a:tableStyleId>{5A111915-BE36-4E01-A7E5-04B1672EAD32}</a:tableStyleId>
              </a:tblPr>
              <a:tblGrid>
                <a:gridCol w="2514150">
                  <a:extLst>
                    <a:ext uri="{9D8B030D-6E8A-4147-A177-3AD203B41FA5}">
                      <a16:colId xmlns:a16="http://schemas.microsoft.com/office/drawing/2014/main" val="1811078445"/>
                    </a:ext>
                  </a:extLst>
                </a:gridCol>
                <a:gridCol w="1057397">
                  <a:extLst>
                    <a:ext uri="{9D8B030D-6E8A-4147-A177-3AD203B41FA5}">
                      <a16:colId xmlns:a16="http://schemas.microsoft.com/office/drawing/2014/main" val="905193580"/>
                    </a:ext>
                  </a:extLst>
                </a:gridCol>
                <a:gridCol w="2547869">
                  <a:extLst>
                    <a:ext uri="{9D8B030D-6E8A-4147-A177-3AD203B41FA5}">
                      <a16:colId xmlns:a16="http://schemas.microsoft.com/office/drawing/2014/main" val="3891084454"/>
                    </a:ext>
                  </a:extLst>
                </a:gridCol>
              </a:tblGrid>
              <a:tr h="556260">
                <a:tc gridSpan="3">
                  <a:txBody>
                    <a:bodyPr/>
                    <a:lstStyle/>
                    <a:p>
                      <a:pPr algn="ctr"/>
                      <a:r>
                        <a:rPr kumimoji="1" lang="ja-JP" altLang="en-US" sz="1400" dirty="0">
                          <a:latin typeface="BIZ UD明朝 Medium" panose="02020500000000000000" pitchFamily="17" charset="-128"/>
                          <a:ea typeface="BIZ UD明朝 Medium" panose="02020500000000000000" pitchFamily="17" charset="-128"/>
                        </a:rPr>
                        <a:t>賃料不払いによる借地借家の明渡請求訴訟</a:t>
                      </a:r>
                      <a:endParaRPr kumimoji="1" lang="en-US" altLang="ja-JP" sz="1400" dirty="0">
                        <a:latin typeface="BIZ UD明朝 Medium" panose="02020500000000000000" pitchFamily="17" charset="-128"/>
                        <a:ea typeface="BIZ UD明朝 Medium" panose="02020500000000000000" pitchFamily="17" charset="-128"/>
                      </a:endParaRPr>
                    </a:p>
                    <a:p>
                      <a:pPr algn="ctr"/>
                      <a:r>
                        <a:rPr kumimoji="1" lang="ja-JP" altLang="en-US" sz="1400" dirty="0">
                          <a:latin typeface="BIZ UD明朝 Medium" panose="02020500000000000000" pitchFamily="17" charset="-128"/>
                          <a:ea typeface="BIZ UD明朝 Medium" panose="02020500000000000000" pitchFamily="17" charset="-128"/>
                        </a:rPr>
                        <a:t>（未払い賃料請求を含む。）</a:t>
                      </a:r>
                    </a:p>
                  </a:txBody>
                  <a:tcPr anchor="ct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賃料・共益費・管理費等の合計</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報酬</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20</a:t>
                      </a:r>
                      <a:r>
                        <a:rPr lang="ja-JP" altLang="en-US" sz="1200" dirty="0">
                          <a:latin typeface="BIZ UDP明朝 Medium" panose="02020500000000000000" pitchFamily="18" charset="-128"/>
                          <a:ea typeface="BIZ UDP明朝 Medium" panose="02020500000000000000" pitchFamily="18" charset="-128"/>
                        </a:rPr>
                        <a:t>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20</a:t>
                      </a:r>
                      <a:r>
                        <a:rPr lang="ja-JP" altLang="en-US" sz="1200" dirty="0">
                          <a:latin typeface="BIZ UDP明朝 Medium" panose="02020500000000000000" pitchFamily="18" charset="-128"/>
                          <a:ea typeface="BIZ UDP明朝 Medium" panose="02020500000000000000" pitchFamily="18" charset="-128"/>
                        </a:rPr>
                        <a:t>万円＋回収家賃の１０％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万円超</a:t>
                      </a:r>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30</a:t>
                      </a:r>
                      <a:r>
                        <a:rPr lang="ja-JP" altLang="en-US" sz="1200" dirty="0">
                          <a:latin typeface="BIZ UDP明朝 Medium" panose="02020500000000000000" pitchFamily="18" charset="-128"/>
                          <a:ea typeface="BIZ UDP明朝 Medium" panose="02020500000000000000" pitchFamily="18" charset="-128"/>
                        </a:rPr>
                        <a:t>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３</a:t>
                      </a:r>
                      <a:r>
                        <a:rPr lang="en-US" altLang="ja-JP" sz="1200" dirty="0">
                          <a:latin typeface="BIZ UDP明朝 Medium" panose="02020500000000000000" pitchFamily="18" charset="-128"/>
                          <a:ea typeface="BIZ UDP明朝 Medium" panose="02020500000000000000" pitchFamily="18" charset="-128"/>
                        </a:rPr>
                        <a:t>0</a:t>
                      </a:r>
                      <a:r>
                        <a:rPr lang="ja-JP" altLang="en-US" sz="1200" dirty="0">
                          <a:latin typeface="BIZ UDP明朝 Medium" panose="02020500000000000000" pitchFamily="18" charset="-128"/>
                          <a:ea typeface="BIZ UDP明朝 Medium" panose="02020500000000000000" pitchFamily="18" charset="-128"/>
                        </a:rPr>
                        <a:t>万円＋回収家賃の１０％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333840775"/>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万円超</a:t>
                      </a:r>
                    </a:p>
                  </a:txBody>
                  <a:tcPr marL="47625" marR="47625" marT="95250" marB="95250" anchor="ctr"/>
                </a:tc>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40</a:t>
                      </a:r>
                      <a:r>
                        <a:rPr lang="ja-JP" altLang="en-US" sz="1200" dirty="0">
                          <a:latin typeface="BIZ UDP明朝 Medium" panose="02020500000000000000" pitchFamily="18" charset="-128"/>
                          <a:ea typeface="BIZ UDP明朝 Medium" panose="02020500000000000000" pitchFamily="18" charset="-128"/>
                        </a:rPr>
                        <a:t>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４</a:t>
                      </a:r>
                      <a:r>
                        <a:rPr lang="en-US" altLang="ja-JP" sz="1200" dirty="0">
                          <a:latin typeface="BIZ UDP明朝 Medium" panose="02020500000000000000" pitchFamily="18" charset="-128"/>
                          <a:ea typeface="BIZ UDP明朝 Medium" panose="02020500000000000000" pitchFamily="18" charset="-128"/>
                        </a:rPr>
                        <a:t>0</a:t>
                      </a:r>
                      <a:r>
                        <a:rPr lang="ja-JP" altLang="en-US" sz="1200" dirty="0">
                          <a:latin typeface="BIZ UDP明朝 Medium" panose="02020500000000000000" pitchFamily="18" charset="-128"/>
                          <a:ea typeface="BIZ UDP明朝 Medium" panose="02020500000000000000" pitchFamily="18" charset="-128"/>
                        </a:rPr>
                        <a:t>万円＋回収家賃の１０％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204621699"/>
                  </a:ext>
                </a:extLst>
              </a:tr>
            </a:tbl>
          </a:graphicData>
        </a:graphic>
      </p:graphicFrame>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借地借家に関係する事件の費用①</a:t>
            </a:r>
          </a:p>
        </p:txBody>
      </p:sp>
      <p:graphicFrame>
        <p:nvGraphicFramePr>
          <p:cNvPr id="7" name="表 15">
            <a:extLst>
              <a:ext uri="{FF2B5EF4-FFF2-40B4-BE49-F238E27FC236}">
                <a16:creationId xmlns:a16="http://schemas.microsoft.com/office/drawing/2014/main" id="{1905F2D7-30BC-4BCD-B242-C89782863364}"/>
              </a:ext>
            </a:extLst>
          </p:cNvPr>
          <p:cNvGraphicFramePr>
            <a:graphicFrameLocks noGrp="1"/>
          </p:cNvGraphicFramePr>
          <p:nvPr>
            <p:extLst>
              <p:ext uri="{D42A27DB-BD31-4B8C-83A1-F6EECF244321}">
                <p14:modId xmlns:p14="http://schemas.microsoft.com/office/powerpoint/2010/main" val="1801318353"/>
              </p:ext>
            </p:extLst>
          </p:nvPr>
        </p:nvGraphicFramePr>
        <p:xfrm>
          <a:off x="539943" y="3880746"/>
          <a:ext cx="6119416" cy="2984520"/>
        </p:xfrm>
        <a:graphic>
          <a:graphicData uri="http://schemas.openxmlformats.org/drawingml/2006/table">
            <a:tbl>
              <a:tblPr firstRow="1" bandRow="1">
                <a:tableStyleId>{5A111915-BE36-4E01-A7E5-04B1672EAD32}</a:tableStyleId>
              </a:tblPr>
              <a:tblGrid>
                <a:gridCol w="2514150">
                  <a:extLst>
                    <a:ext uri="{9D8B030D-6E8A-4147-A177-3AD203B41FA5}">
                      <a16:colId xmlns:a16="http://schemas.microsoft.com/office/drawing/2014/main" val="1811078445"/>
                    </a:ext>
                  </a:extLst>
                </a:gridCol>
                <a:gridCol w="1057397">
                  <a:extLst>
                    <a:ext uri="{9D8B030D-6E8A-4147-A177-3AD203B41FA5}">
                      <a16:colId xmlns:a16="http://schemas.microsoft.com/office/drawing/2014/main" val="905193580"/>
                    </a:ext>
                  </a:extLst>
                </a:gridCol>
                <a:gridCol w="2547869">
                  <a:extLst>
                    <a:ext uri="{9D8B030D-6E8A-4147-A177-3AD203B41FA5}">
                      <a16:colId xmlns:a16="http://schemas.microsoft.com/office/drawing/2014/main" val="3891084454"/>
                    </a:ext>
                  </a:extLst>
                </a:gridCol>
              </a:tblGrid>
              <a:tr h="556260">
                <a:tc gridSpan="3">
                  <a:txBody>
                    <a:bodyPr/>
                    <a:lstStyle/>
                    <a:p>
                      <a:pPr algn="ctr"/>
                      <a:r>
                        <a:rPr kumimoji="1" lang="ja-JP" altLang="en-US" sz="1400" dirty="0">
                          <a:latin typeface="BIZ UD明朝 Medium" panose="02020500000000000000" pitchFamily="17" charset="-128"/>
                          <a:ea typeface="BIZ UD明朝 Medium" panose="02020500000000000000" pitchFamily="17" charset="-128"/>
                        </a:rPr>
                        <a:t>賃料不払いによる借地借家の明渡請求交渉・調停</a:t>
                      </a:r>
                      <a:endParaRPr kumimoji="1" lang="en-US" altLang="ja-JP" sz="1400" dirty="0">
                        <a:latin typeface="BIZ UD明朝 Medium" panose="02020500000000000000" pitchFamily="17" charset="-128"/>
                        <a:ea typeface="BIZ UD明朝 Medium" panose="02020500000000000000" pitchFamily="17" charset="-128"/>
                      </a:endParaRPr>
                    </a:p>
                    <a:p>
                      <a:pPr algn="ctr"/>
                      <a:r>
                        <a:rPr kumimoji="1" lang="ja-JP" altLang="en-US" sz="1400" dirty="0">
                          <a:latin typeface="BIZ UD明朝 Medium" panose="02020500000000000000" pitchFamily="17" charset="-128"/>
                          <a:ea typeface="BIZ UD明朝 Medium" panose="02020500000000000000" pitchFamily="17" charset="-128"/>
                        </a:rPr>
                        <a:t>（未払い賃料請求を含む。）</a:t>
                      </a:r>
                    </a:p>
                  </a:txBody>
                  <a:tcPr anchor="ct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賃料・共益費・管理費等の合計</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報酬</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１</a:t>
                      </a:r>
                      <a:r>
                        <a:rPr lang="en-US" altLang="ja-JP" sz="1200" dirty="0">
                          <a:latin typeface="BIZ UDP明朝 Medium" panose="02020500000000000000" pitchFamily="18" charset="-128"/>
                          <a:ea typeface="BIZ UDP明朝 Medium" panose="02020500000000000000" pitchFamily="18" charset="-128"/>
                        </a:rPr>
                        <a:t>0</a:t>
                      </a:r>
                      <a:r>
                        <a:rPr lang="ja-JP" altLang="en-US" sz="1200" dirty="0">
                          <a:latin typeface="BIZ UDP明朝 Medium" panose="02020500000000000000" pitchFamily="18" charset="-128"/>
                          <a:ea typeface="BIZ UDP明朝 Medium" panose="02020500000000000000" pitchFamily="18" charset="-128"/>
                        </a:rPr>
                        <a:t>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20</a:t>
                      </a:r>
                      <a:r>
                        <a:rPr lang="ja-JP" altLang="en-US" sz="1200" dirty="0">
                          <a:latin typeface="BIZ UDP明朝 Medium" panose="02020500000000000000" pitchFamily="18" charset="-128"/>
                          <a:ea typeface="BIZ UDP明朝 Medium" panose="02020500000000000000" pitchFamily="18" charset="-128"/>
                        </a:rPr>
                        <a:t>万円＋回収家賃の１０％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万円超</a:t>
                      </a:r>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１５万円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３</a:t>
                      </a:r>
                      <a:r>
                        <a:rPr lang="en-US" altLang="ja-JP" sz="1200" dirty="0">
                          <a:latin typeface="BIZ UDP明朝 Medium" panose="02020500000000000000" pitchFamily="18" charset="-128"/>
                          <a:ea typeface="BIZ UDP明朝 Medium" panose="02020500000000000000" pitchFamily="18" charset="-128"/>
                        </a:rPr>
                        <a:t>0</a:t>
                      </a:r>
                      <a:r>
                        <a:rPr lang="ja-JP" altLang="en-US" sz="1200" dirty="0">
                          <a:latin typeface="BIZ UDP明朝 Medium" panose="02020500000000000000" pitchFamily="18" charset="-128"/>
                          <a:ea typeface="BIZ UDP明朝 Medium" panose="02020500000000000000" pitchFamily="18" charset="-128"/>
                        </a:rPr>
                        <a:t>万円＋回収家賃の１０％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333840775"/>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万円超</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２０万円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４</a:t>
                      </a:r>
                      <a:r>
                        <a:rPr lang="en-US" altLang="ja-JP" sz="1200" dirty="0">
                          <a:latin typeface="BIZ UDP明朝 Medium" panose="02020500000000000000" pitchFamily="18" charset="-128"/>
                          <a:ea typeface="BIZ UDP明朝 Medium" panose="02020500000000000000" pitchFamily="18" charset="-128"/>
                        </a:rPr>
                        <a:t>0</a:t>
                      </a:r>
                      <a:r>
                        <a:rPr lang="ja-JP" altLang="en-US" sz="1200" dirty="0">
                          <a:latin typeface="BIZ UDP明朝 Medium" panose="02020500000000000000" pitchFamily="18" charset="-128"/>
                          <a:ea typeface="BIZ UDP明朝 Medium" panose="02020500000000000000" pitchFamily="18" charset="-128"/>
                        </a:rPr>
                        <a:t>万円＋回収家賃の１０％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204621699"/>
                  </a:ext>
                </a:extLst>
              </a:tr>
              <a:tr h="468000">
                <a:tc gridSpan="3">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　交渉・調停により解決が図れず、訴訟に移行する場合には、訴訟の着手金の２分の１の追加着手金を頂戴します。</a:t>
                      </a:r>
                    </a:p>
                  </a:txBody>
                  <a:tcPr marL="47625" marR="47625" marT="95250" marB="95250" anchor="ctr"/>
                </a:tc>
                <a:tc hMerge="1">
                  <a:txBody>
                    <a:bodyPr/>
                    <a:lstStyle/>
                    <a:p>
                      <a:pPr algn="l" fontAlgn="t" latinLnBrk="0"/>
                      <a:endParaRPr lang="zh-CN" altLang="en-US" sz="1200" dirty="0">
                        <a:latin typeface="BIZ UDPゴシック" panose="020B0400000000000000" pitchFamily="50" charset="-128"/>
                        <a:ea typeface="BIZ UDPゴシック" panose="020B0400000000000000" pitchFamily="50" charset="-128"/>
                      </a:endParaRPr>
                    </a:p>
                  </a:txBody>
                  <a:tcPr marL="47625" marR="47625" marT="95250" marB="95250" anchor="ctr"/>
                </a:tc>
                <a:tc hMerge="1">
                  <a:txBody>
                    <a:bodyPr/>
                    <a:lstStyle/>
                    <a:p>
                      <a:pPr marL="0" marR="0" lvl="0" indent="0" algn="l" defTabSz="719907" rtl="0" eaLnBrk="1" fontAlgn="t" latinLnBrk="0" hangingPunct="1">
                        <a:lnSpc>
                          <a:spcPct val="100000"/>
                        </a:lnSpc>
                        <a:spcBef>
                          <a:spcPts val="0"/>
                        </a:spcBef>
                        <a:spcAft>
                          <a:spcPts val="0"/>
                        </a:spcAft>
                        <a:buClrTx/>
                        <a:buSzTx/>
                        <a:buFontTx/>
                        <a:buNone/>
                        <a:tabLst/>
                        <a:defRPr/>
                      </a:pPr>
                      <a:endParaRPr lang="zh-CN" altLang="en-US" sz="1200" dirty="0">
                        <a:latin typeface="BIZ UDPゴシック" panose="020B0400000000000000" pitchFamily="50" charset="-128"/>
                        <a:ea typeface="BIZ UDPゴシック" panose="020B0400000000000000" pitchFamily="50" charset="-128"/>
                      </a:endParaRPr>
                    </a:p>
                  </a:txBody>
                  <a:tcPr marL="47625" marR="47625" marT="95250" marB="95250" anchor="ctr"/>
                </a:tc>
                <a:extLst>
                  <a:ext uri="{0D108BD9-81ED-4DB2-BD59-A6C34878D82A}">
                    <a16:rowId xmlns:a16="http://schemas.microsoft.com/office/drawing/2014/main" val="1727323007"/>
                  </a:ext>
                </a:extLst>
              </a:tr>
            </a:tbl>
          </a:graphicData>
        </a:graphic>
      </p:graphicFrame>
      <p:graphicFrame>
        <p:nvGraphicFramePr>
          <p:cNvPr id="9" name="表 15">
            <a:extLst>
              <a:ext uri="{FF2B5EF4-FFF2-40B4-BE49-F238E27FC236}">
                <a16:creationId xmlns:a16="http://schemas.microsoft.com/office/drawing/2014/main" id="{F62D3B6E-C58A-4BD9-B65B-E9E69B995C33}"/>
              </a:ext>
            </a:extLst>
          </p:cNvPr>
          <p:cNvGraphicFramePr>
            <a:graphicFrameLocks noGrp="1"/>
          </p:cNvGraphicFramePr>
          <p:nvPr>
            <p:extLst>
              <p:ext uri="{D42A27DB-BD31-4B8C-83A1-F6EECF244321}">
                <p14:modId xmlns:p14="http://schemas.microsoft.com/office/powerpoint/2010/main" val="1352837212"/>
              </p:ext>
            </p:extLst>
          </p:nvPr>
        </p:nvGraphicFramePr>
        <p:xfrm>
          <a:off x="539943" y="7049807"/>
          <a:ext cx="6119416" cy="1024260"/>
        </p:xfrm>
        <a:graphic>
          <a:graphicData uri="http://schemas.openxmlformats.org/drawingml/2006/table">
            <a:tbl>
              <a:tblPr firstRow="1" bandRow="1">
                <a:tableStyleId>{5A111915-BE36-4E01-A7E5-04B1672EAD32}</a:tableStyleId>
              </a:tblPr>
              <a:tblGrid>
                <a:gridCol w="2514150">
                  <a:extLst>
                    <a:ext uri="{9D8B030D-6E8A-4147-A177-3AD203B41FA5}">
                      <a16:colId xmlns:a16="http://schemas.microsoft.com/office/drawing/2014/main" val="1811078445"/>
                    </a:ext>
                  </a:extLst>
                </a:gridCol>
                <a:gridCol w="3605266">
                  <a:extLst>
                    <a:ext uri="{9D8B030D-6E8A-4147-A177-3AD203B41FA5}">
                      <a16:colId xmlns:a16="http://schemas.microsoft.com/office/drawing/2014/main" val="905193580"/>
                    </a:ext>
                  </a:extLst>
                </a:gridCol>
              </a:tblGrid>
              <a:tr h="556260">
                <a:tc gridSpan="2">
                  <a:txBody>
                    <a:bodyPr/>
                    <a:lstStyle/>
                    <a:p>
                      <a:pPr algn="ctr"/>
                      <a:r>
                        <a:rPr kumimoji="1" lang="ja-JP" altLang="en-US" sz="1400" dirty="0">
                          <a:latin typeface="BIZ UD明朝 Medium" panose="02020500000000000000" pitchFamily="17" charset="-128"/>
                          <a:ea typeface="BIZ UD明朝 Medium" panose="02020500000000000000" pitchFamily="17" charset="-128"/>
                        </a:rPr>
                        <a:t>明渡しの強制執行</a:t>
                      </a:r>
                    </a:p>
                  </a:txBody>
                  <a:tcPr anchor="ctr"/>
                </a:tc>
                <a:tc hMerge="1">
                  <a:txBody>
                    <a:bodyPr/>
                    <a:lstStyle/>
                    <a:p>
                      <a:endParaRPr kumimoji="1" lang="ja-JP" altLang="en-US" dirty="0"/>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手数料</a:t>
                      </a:r>
                    </a:p>
                  </a:txBody>
                  <a:tcPr anchor="ctr"/>
                </a:tc>
                <a:tc>
                  <a:txBody>
                    <a:bodyPr/>
                    <a:lstStyle/>
                    <a:p>
                      <a:r>
                        <a:rPr kumimoji="1" lang="en-US" altLang="ja-JP" sz="1200" dirty="0">
                          <a:latin typeface="BIZ UDP明朝 Medium" panose="02020500000000000000" pitchFamily="18" charset="-128"/>
                          <a:ea typeface="BIZ UDP明朝 Medium" panose="02020500000000000000" pitchFamily="18" charset="-128"/>
                        </a:rPr>
                        <a:t>10</a:t>
                      </a:r>
                      <a:r>
                        <a:rPr kumimoji="1" lang="ja-JP" altLang="en-US" sz="1200" dirty="0">
                          <a:latin typeface="BIZ UDP明朝 Medium" panose="02020500000000000000" pitchFamily="18" charset="-128"/>
                          <a:ea typeface="BIZ UDP明朝 Medium" panose="02020500000000000000" pitchFamily="18" charset="-128"/>
                        </a:rPr>
                        <a:t>万円</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bl>
          </a:graphicData>
        </a:graphic>
      </p:graphicFrame>
      <p:graphicFrame>
        <p:nvGraphicFramePr>
          <p:cNvPr id="10" name="表 15">
            <a:extLst>
              <a:ext uri="{FF2B5EF4-FFF2-40B4-BE49-F238E27FC236}">
                <a16:creationId xmlns:a16="http://schemas.microsoft.com/office/drawing/2014/main" id="{6DA5D885-7C92-4918-98FB-A2FA22FC506D}"/>
              </a:ext>
            </a:extLst>
          </p:cNvPr>
          <p:cNvGraphicFramePr>
            <a:graphicFrameLocks noGrp="1"/>
          </p:cNvGraphicFramePr>
          <p:nvPr>
            <p:extLst>
              <p:ext uri="{D42A27DB-BD31-4B8C-83A1-F6EECF244321}">
                <p14:modId xmlns:p14="http://schemas.microsoft.com/office/powerpoint/2010/main" val="1875306828"/>
              </p:ext>
            </p:extLst>
          </p:nvPr>
        </p:nvGraphicFramePr>
        <p:xfrm>
          <a:off x="539943" y="8258608"/>
          <a:ext cx="6119416" cy="1024260"/>
        </p:xfrm>
        <a:graphic>
          <a:graphicData uri="http://schemas.openxmlformats.org/drawingml/2006/table">
            <a:tbl>
              <a:tblPr firstRow="1" bandRow="1">
                <a:tableStyleId>{5A111915-BE36-4E01-A7E5-04B1672EAD32}</a:tableStyleId>
              </a:tblPr>
              <a:tblGrid>
                <a:gridCol w="2514150">
                  <a:extLst>
                    <a:ext uri="{9D8B030D-6E8A-4147-A177-3AD203B41FA5}">
                      <a16:colId xmlns:a16="http://schemas.microsoft.com/office/drawing/2014/main" val="1811078445"/>
                    </a:ext>
                  </a:extLst>
                </a:gridCol>
                <a:gridCol w="3605266">
                  <a:extLst>
                    <a:ext uri="{9D8B030D-6E8A-4147-A177-3AD203B41FA5}">
                      <a16:colId xmlns:a16="http://schemas.microsoft.com/office/drawing/2014/main" val="905193580"/>
                    </a:ext>
                  </a:extLst>
                </a:gridCol>
              </a:tblGrid>
              <a:tr h="556260">
                <a:tc gridSpan="2">
                  <a:txBody>
                    <a:bodyPr/>
                    <a:lstStyle/>
                    <a:p>
                      <a:pPr algn="ctr"/>
                      <a:r>
                        <a:rPr kumimoji="1" lang="ja-JP" altLang="en-US" sz="1400" dirty="0">
                          <a:latin typeface="BIZ UD明朝 Medium" panose="02020500000000000000" pitchFamily="17" charset="-128"/>
                          <a:ea typeface="BIZ UD明朝 Medium" panose="02020500000000000000" pitchFamily="17" charset="-128"/>
                        </a:rPr>
                        <a:t>占有移転禁止の仮処分</a:t>
                      </a:r>
                    </a:p>
                  </a:txBody>
                  <a:tcPr anchor="ctr"/>
                </a:tc>
                <a:tc hMerge="1">
                  <a:txBody>
                    <a:bodyPr/>
                    <a:lstStyle/>
                    <a:p>
                      <a:endParaRPr kumimoji="1" lang="ja-JP" altLang="en-US" dirty="0"/>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手数料</a:t>
                      </a:r>
                    </a:p>
                  </a:txBody>
                  <a:tcPr anchor="ctr"/>
                </a:tc>
                <a:tc>
                  <a:txBody>
                    <a:bodyPr/>
                    <a:lstStyle/>
                    <a:p>
                      <a:r>
                        <a:rPr kumimoji="1" lang="en-US" altLang="ja-JP" sz="1200" dirty="0">
                          <a:latin typeface="BIZ UDP明朝 Medium" panose="02020500000000000000" pitchFamily="18" charset="-128"/>
                          <a:ea typeface="BIZ UDP明朝 Medium" panose="02020500000000000000" pitchFamily="18" charset="-128"/>
                        </a:rPr>
                        <a:t>10</a:t>
                      </a:r>
                      <a:r>
                        <a:rPr kumimoji="1" lang="ja-JP" altLang="en-US" sz="1200" dirty="0">
                          <a:latin typeface="BIZ UDP明朝 Medium" panose="02020500000000000000" pitchFamily="18" charset="-128"/>
                          <a:ea typeface="BIZ UDP明朝 Medium" panose="02020500000000000000" pitchFamily="18" charset="-128"/>
                        </a:rPr>
                        <a:t>万円</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bl>
          </a:graphicData>
        </a:graphic>
      </p:graphicFrame>
    </p:spTree>
    <p:extLst>
      <p:ext uri="{BB962C8B-B14F-4D97-AF65-F5344CB8AC3E}">
        <p14:creationId xmlns:p14="http://schemas.microsoft.com/office/powerpoint/2010/main" val="4243443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5">
            <a:extLst>
              <a:ext uri="{FF2B5EF4-FFF2-40B4-BE49-F238E27FC236}">
                <a16:creationId xmlns:a16="http://schemas.microsoft.com/office/drawing/2014/main" id="{C6273D09-C5FD-47A3-BF9A-B4728FA1C1BB}"/>
              </a:ext>
            </a:extLst>
          </p:cNvPr>
          <p:cNvGraphicFramePr>
            <a:graphicFrameLocks noGrp="1"/>
          </p:cNvGraphicFramePr>
          <p:nvPr>
            <p:extLst>
              <p:ext uri="{D42A27DB-BD31-4B8C-83A1-F6EECF244321}">
                <p14:modId xmlns:p14="http://schemas.microsoft.com/office/powerpoint/2010/main" val="3410437717"/>
              </p:ext>
            </p:extLst>
          </p:nvPr>
        </p:nvGraphicFramePr>
        <p:xfrm>
          <a:off x="539946" y="1213746"/>
          <a:ext cx="6119416" cy="2428260"/>
        </p:xfrm>
        <a:graphic>
          <a:graphicData uri="http://schemas.openxmlformats.org/drawingml/2006/table">
            <a:tbl>
              <a:tblPr firstRow="1" bandRow="1">
                <a:tableStyleId>{5A111915-BE36-4E01-A7E5-04B1672EAD32}</a:tableStyleId>
              </a:tblPr>
              <a:tblGrid>
                <a:gridCol w="2514150">
                  <a:extLst>
                    <a:ext uri="{9D8B030D-6E8A-4147-A177-3AD203B41FA5}">
                      <a16:colId xmlns:a16="http://schemas.microsoft.com/office/drawing/2014/main" val="1811078445"/>
                    </a:ext>
                  </a:extLst>
                </a:gridCol>
                <a:gridCol w="1161288">
                  <a:extLst>
                    <a:ext uri="{9D8B030D-6E8A-4147-A177-3AD203B41FA5}">
                      <a16:colId xmlns:a16="http://schemas.microsoft.com/office/drawing/2014/main" val="905193580"/>
                    </a:ext>
                  </a:extLst>
                </a:gridCol>
                <a:gridCol w="2443978">
                  <a:extLst>
                    <a:ext uri="{9D8B030D-6E8A-4147-A177-3AD203B41FA5}">
                      <a16:colId xmlns:a16="http://schemas.microsoft.com/office/drawing/2014/main" val="3891084454"/>
                    </a:ext>
                  </a:extLst>
                </a:gridCol>
              </a:tblGrid>
              <a:tr h="556260">
                <a:tc gridSpan="3">
                  <a:txBody>
                    <a:bodyPr/>
                    <a:lstStyle/>
                    <a:p>
                      <a:pPr algn="ctr"/>
                      <a:r>
                        <a:rPr kumimoji="1" lang="ja-JP" altLang="en-US" sz="1400" dirty="0">
                          <a:latin typeface="BIZ UD明朝 Medium" panose="02020500000000000000" pitchFamily="17" charset="-128"/>
                          <a:ea typeface="BIZ UD明朝 Medium" panose="02020500000000000000" pitchFamily="17" charset="-128"/>
                        </a:rPr>
                        <a:t>賃料不払いのない借地借家の明渡請求訴訟（請求者）</a:t>
                      </a:r>
                      <a:endParaRPr kumimoji="1" lang="en-US" altLang="ja-JP" sz="1400" dirty="0">
                        <a:latin typeface="BIZ UD明朝 Medium" panose="02020500000000000000" pitchFamily="17" charset="-128"/>
                        <a:ea typeface="BIZ UD明朝 Medium" panose="02020500000000000000" pitchFamily="17" charset="-128"/>
                      </a:endParaRPr>
                    </a:p>
                  </a:txBody>
                  <a:tcPr anchor="ct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賃料・共益費・管理費等の合計</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報酬</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３</a:t>
                      </a:r>
                      <a:r>
                        <a:rPr lang="en-US" altLang="ja-JP" sz="1200" dirty="0">
                          <a:latin typeface="BIZ UDP明朝 Medium" panose="02020500000000000000" pitchFamily="18" charset="-128"/>
                          <a:ea typeface="BIZ UDP明朝 Medium" panose="02020500000000000000" pitchFamily="18" charset="-128"/>
                        </a:rPr>
                        <a:t>0</a:t>
                      </a:r>
                      <a:r>
                        <a:rPr lang="ja-JP" altLang="en-US" sz="1200" dirty="0">
                          <a:latin typeface="BIZ UDP明朝 Medium" panose="02020500000000000000" pitchFamily="18" charset="-128"/>
                          <a:ea typeface="BIZ UDP明朝 Medium" panose="02020500000000000000" pitchFamily="18" charset="-128"/>
                        </a:rPr>
                        <a:t>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３</a:t>
                      </a:r>
                      <a:r>
                        <a:rPr lang="en-US" altLang="ja-JP" sz="1200" dirty="0">
                          <a:latin typeface="BIZ UDP明朝 Medium" panose="02020500000000000000" pitchFamily="18" charset="-128"/>
                          <a:ea typeface="BIZ UDP明朝 Medium" panose="02020500000000000000" pitchFamily="18" charset="-128"/>
                        </a:rPr>
                        <a:t>0</a:t>
                      </a:r>
                      <a:r>
                        <a:rPr lang="ja-JP" altLang="en-US" sz="1200" dirty="0">
                          <a:latin typeface="BIZ UDP明朝 Medium" panose="02020500000000000000" pitchFamily="18" charset="-128"/>
                          <a:ea typeface="BIZ UDP明朝 Medium" panose="02020500000000000000" pitchFamily="18" charset="-128"/>
                        </a:rPr>
                        <a:t>万円＋立退料減額部分の１０％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万円超</a:t>
                      </a:r>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４５万円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４５万円＋立退料減額部分の１０％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333840775"/>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万円超</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６０万円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６０万円＋立退料減額部分の１０％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204621699"/>
                  </a:ext>
                </a:extLst>
              </a:tr>
            </a:tbl>
          </a:graphicData>
        </a:graphic>
      </p:graphicFrame>
      <p:sp>
        <p:nvSpPr>
          <p:cNvPr id="16" name="テキスト ボックス 15">
            <a:extLst>
              <a:ext uri="{FF2B5EF4-FFF2-40B4-BE49-F238E27FC236}">
                <a16:creationId xmlns:a16="http://schemas.microsoft.com/office/drawing/2014/main" id="{FF1FD7B5-A3E7-44F5-BEA3-759A96955BEA}"/>
              </a:ext>
            </a:extLst>
          </p:cNvPr>
          <p:cNvSpPr txBox="1"/>
          <p:nvPr/>
        </p:nvSpPr>
        <p:spPr>
          <a:xfrm>
            <a:off x="539946" y="602474"/>
            <a:ext cx="6119416" cy="461665"/>
          </a:xfrm>
          <a:prstGeom prst="rect">
            <a:avLst/>
          </a:prstGeom>
          <a:noFill/>
        </p:spPr>
        <p:txBody>
          <a:bodyPr wrap="square" rtlCol="0">
            <a:spAutoFit/>
          </a:bodyPr>
          <a:lstStyle/>
          <a:p>
            <a:pPr algn="ctr"/>
            <a:r>
              <a:rPr kumimoji="1" lang="ja-JP" altLang="en-US" sz="2400" b="1" dirty="0">
                <a:latin typeface="BIZ UDP明朝 Medium" panose="02020500000000000000" pitchFamily="18" charset="-128"/>
                <a:ea typeface="BIZ UDP明朝 Medium" panose="02020500000000000000" pitchFamily="18" charset="-128"/>
              </a:rPr>
              <a:t>借地借家に関係する事件の費用②</a:t>
            </a:r>
          </a:p>
        </p:txBody>
      </p:sp>
      <p:graphicFrame>
        <p:nvGraphicFramePr>
          <p:cNvPr id="7" name="表 15">
            <a:extLst>
              <a:ext uri="{FF2B5EF4-FFF2-40B4-BE49-F238E27FC236}">
                <a16:creationId xmlns:a16="http://schemas.microsoft.com/office/drawing/2014/main" id="{1905F2D7-30BC-4BCD-B242-C89782863364}"/>
              </a:ext>
            </a:extLst>
          </p:cNvPr>
          <p:cNvGraphicFramePr>
            <a:graphicFrameLocks noGrp="1"/>
          </p:cNvGraphicFramePr>
          <p:nvPr>
            <p:extLst>
              <p:ext uri="{D42A27DB-BD31-4B8C-83A1-F6EECF244321}">
                <p14:modId xmlns:p14="http://schemas.microsoft.com/office/powerpoint/2010/main" val="906882993"/>
              </p:ext>
            </p:extLst>
          </p:nvPr>
        </p:nvGraphicFramePr>
        <p:xfrm>
          <a:off x="539946" y="4065287"/>
          <a:ext cx="6119416" cy="2984520"/>
        </p:xfrm>
        <a:graphic>
          <a:graphicData uri="http://schemas.openxmlformats.org/drawingml/2006/table">
            <a:tbl>
              <a:tblPr firstRow="1" bandRow="1">
                <a:tableStyleId>{5A111915-BE36-4E01-A7E5-04B1672EAD32}</a:tableStyleId>
              </a:tblPr>
              <a:tblGrid>
                <a:gridCol w="2514150">
                  <a:extLst>
                    <a:ext uri="{9D8B030D-6E8A-4147-A177-3AD203B41FA5}">
                      <a16:colId xmlns:a16="http://schemas.microsoft.com/office/drawing/2014/main" val="1811078445"/>
                    </a:ext>
                  </a:extLst>
                </a:gridCol>
                <a:gridCol w="1124715">
                  <a:extLst>
                    <a:ext uri="{9D8B030D-6E8A-4147-A177-3AD203B41FA5}">
                      <a16:colId xmlns:a16="http://schemas.microsoft.com/office/drawing/2014/main" val="905193580"/>
                    </a:ext>
                  </a:extLst>
                </a:gridCol>
                <a:gridCol w="2480551">
                  <a:extLst>
                    <a:ext uri="{9D8B030D-6E8A-4147-A177-3AD203B41FA5}">
                      <a16:colId xmlns:a16="http://schemas.microsoft.com/office/drawing/2014/main" val="3891084454"/>
                    </a:ext>
                  </a:extLst>
                </a:gridCol>
              </a:tblGrid>
              <a:tr h="556260">
                <a:tc gridSpan="3">
                  <a:txBody>
                    <a:bodyPr/>
                    <a:lstStyle/>
                    <a:p>
                      <a:pPr algn="ctr"/>
                      <a:r>
                        <a:rPr kumimoji="1" lang="ja-JP" altLang="en-US" sz="1400" dirty="0">
                          <a:latin typeface="BIZ UD明朝 Medium" panose="02020500000000000000" pitchFamily="17" charset="-128"/>
                          <a:ea typeface="BIZ UD明朝 Medium" panose="02020500000000000000" pitchFamily="17" charset="-128"/>
                        </a:rPr>
                        <a:t>賃料不払いのない借地借家の明渡請求交渉・調停（請求者）</a:t>
                      </a:r>
                      <a:endParaRPr kumimoji="1" lang="en-US" altLang="ja-JP" sz="1400" dirty="0">
                        <a:latin typeface="BIZ UD明朝 Medium" panose="02020500000000000000" pitchFamily="17" charset="-128"/>
                        <a:ea typeface="BIZ UD明朝 Medium" panose="02020500000000000000" pitchFamily="17" charset="-128"/>
                      </a:endParaRPr>
                    </a:p>
                  </a:txBody>
                  <a:tcPr anchor="ct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2612594160"/>
                  </a:ext>
                </a:extLst>
              </a:tr>
              <a:tr h="468000">
                <a:tc>
                  <a:txBody>
                    <a:bodyPr/>
                    <a:lstStyle/>
                    <a:p>
                      <a:r>
                        <a:rPr kumimoji="1" lang="ja-JP" altLang="en-US" sz="1200" dirty="0">
                          <a:latin typeface="BIZ UDP明朝 Medium" panose="02020500000000000000" pitchFamily="18" charset="-128"/>
                          <a:ea typeface="BIZ UDP明朝 Medium" panose="02020500000000000000" pitchFamily="18" charset="-128"/>
                        </a:rPr>
                        <a:t>賃料・共益費・管理費等の合計</a:t>
                      </a: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着手金</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tc>
                  <a:txBody>
                    <a:bodyPr/>
                    <a:lstStyle/>
                    <a:p>
                      <a:r>
                        <a:rPr kumimoji="1" lang="ja-JP" altLang="en-US" sz="1200" dirty="0">
                          <a:latin typeface="BIZ UDP明朝 Medium" panose="02020500000000000000" pitchFamily="18" charset="-128"/>
                          <a:ea typeface="BIZ UDP明朝 Medium" panose="02020500000000000000" pitchFamily="18" charset="-128"/>
                        </a:rPr>
                        <a:t>報酬</a:t>
                      </a:r>
                      <a:endParaRPr kumimoji="1" lang="en-US" altLang="ja-JP" sz="1200" dirty="0">
                        <a:latin typeface="BIZ UDP明朝 Medium" panose="02020500000000000000" pitchFamily="18" charset="-128"/>
                        <a:ea typeface="BIZ UDP明朝 Medium" panose="02020500000000000000" pitchFamily="18" charset="-128"/>
                      </a:endParaRPr>
                    </a:p>
                  </a:txBody>
                  <a:tcPr anchor="ctr"/>
                </a:tc>
                <a:extLst>
                  <a:ext uri="{0D108BD9-81ED-4DB2-BD59-A6C34878D82A}">
                    <a16:rowId xmlns:a16="http://schemas.microsoft.com/office/drawing/2014/main" val="5643856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１５万円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３０万円＋立退料減額部分の１０％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1528632919"/>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万円超</a:t>
                      </a:r>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万円以下</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２５万円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４５万円＋立退料減額部分の１０％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333840775"/>
                  </a:ext>
                </a:extLst>
              </a:tr>
              <a:tr h="468000">
                <a:tc>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10</a:t>
                      </a:r>
                      <a:r>
                        <a:rPr lang="ja-JP" altLang="en-US" sz="1200" dirty="0">
                          <a:latin typeface="BIZ UDP明朝 Medium" panose="02020500000000000000" pitchFamily="18" charset="-128"/>
                          <a:ea typeface="BIZ UDP明朝 Medium" panose="02020500000000000000" pitchFamily="18" charset="-128"/>
                        </a:rPr>
                        <a:t>万円超</a:t>
                      </a:r>
                    </a:p>
                  </a:txBody>
                  <a:tcPr marL="47625" marR="47625" marT="95250" marB="95250" anchor="ctr"/>
                </a:tc>
                <a:tc>
                  <a:txBody>
                    <a:bodyPr/>
                    <a:lstStyle/>
                    <a:p>
                      <a:pPr algn="l" fontAlgn="t" latinLnBrk="0"/>
                      <a:r>
                        <a:rPr lang="ja-JP" altLang="en-US" sz="1200" dirty="0">
                          <a:latin typeface="BIZ UDP明朝 Medium" panose="02020500000000000000" pitchFamily="18" charset="-128"/>
                          <a:ea typeface="BIZ UDP明朝 Medium" panose="02020500000000000000" pitchFamily="18" charset="-128"/>
                        </a:rPr>
                        <a:t>３０万円</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tc>
                  <a:txBody>
                    <a:bodyPr/>
                    <a:lstStyle/>
                    <a:p>
                      <a:pPr marL="0" marR="0" lvl="0" indent="0" algn="l" defTabSz="719907" rtl="0" eaLnBrk="1" fontAlgn="t" latinLnBrk="0" hangingPunct="1">
                        <a:lnSpc>
                          <a:spcPct val="100000"/>
                        </a:lnSpc>
                        <a:spcBef>
                          <a:spcPts val="0"/>
                        </a:spcBef>
                        <a:spcAft>
                          <a:spcPts val="0"/>
                        </a:spcAft>
                        <a:buClrTx/>
                        <a:buSzTx/>
                        <a:buFontTx/>
                        <a:buNone/>
                        <a:tabLst/>
                        <a:defRPr/>
                      </a:pPr>
                      <a:r>
                        <a:rPr lang="ja-JP" altLang="en-US" sz="1200" dirty="0">
                          <a:latin typeface="BIZ UDP明朝 Medium" panose="02020500000000000000" pitchFamily="18" charset="-128"/>
                          <a:ea typeface="BIZ UDP明朝 Medium" panose="02020500000000000000" pitchFamily="18" charset="-128"/>
                        </a:rPr>
                        <a:t>６０万円＋立退料減額部分の１０％</a:t>
                      </a:r>
                      <a:endParaRPr lang="zh-CN" altLang="en-US" sz="1200" dirty="0">
                        <a:latin typeface="BIZ UDP明朝 Medium" panose="02020500000000000000" pitchFamily="18" charset="-128"/>
                        <a:ea typeface="BIZ UDP明朝 Medium" panose="02020500000000000000" pitchFamily="18" charset="-128"/>
                      </a:endParaRPr>
                    </a:p>
                  </a:txBody>
                  <a:tcPr marL="47625" marR="47625" marT="95250" marB="95250" anchor="ctr"/>
                </a:tc>
                <a:extLst>
                  <a:ext uri="{0D108BD9-81ED-4DB2-BD59-A6C34878D82A}">
                    <a16:rowId xmlns:a16="http://schemas.microsoft.com/office/drawing/2014/main" val="204621699"/>
                  </a:ext>
                </a:extLst>
              </a:tr>
              <a:tr h="468000">
                <a:tc gridSpan="3">
                  <a:txBody>
                    <a:bodyPr/>
                    <a:lstStyle/>
                    <a:p>
                      <a:pPr algn="l" fontAlgn="t" latinLnBrk="0"/>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　交渉・調停により解決が図れず、訴訟に移行する場合には、訴訟の着手金の２分の１の追加着手金を頂戴します。</a:t>
                      </a:r>
                    </a:p>
                  </a:txBody>
                  <a:tcPr marL="47625" marR="47625" marT="95250" marB="95250" anchor="ctr"/>
                </a:tc>
                <a:tc hMerge="1">
                  <a:txBody>
                    <a:bodyPr/>
                    <a:lstStyle/>
                    <a:p>
                      <a:pPr algn="l" fontAlgn="t" latinLnBrk="0"/>
                      <a:endParaRPr lang="zh-CN" altLang="en-US" sz="1200" dirty="0">
                        <a:latin typeface="BIZ UDPゴシック" panose="020B0400000000000000" pitchFamily="50" charset="-128"/>
                        <a:ea typeface="BIZ UDPゴシック" panose="020B0400000000000000" pitchFamily="50" charset="-128"/>
                      </a:endParaRPr>
                    </a:p>
                  </a:txBody>
                  <a:tcPr marL="47625" marR="47625" marT="95250" marB="95250" anchor="ctr"/>
                </a:tc>
                <a:tc hMerge="1">
                  <a:txBody>
                    <a:bodyPr/>
                    <a:lstStyle/>
                    <a:p>
                      <a:pPr marL="0" marR="0" lvl="0" indent="0" algn="l" defTabSz="719907" rtl="0" eaLnBrk="1" fontAlgn="t" latinLnBrk="0" hangingPunct="1">
                        <a:lnSpc>
                          <a:spcPct val="100000"/>
                        </a:lnSpc>
                        <a:spcBef>
                          <a:spcPts val="0"/>
                        </a:spcBef>
                        <a:spcAft>
                          <a:spcPts val="0"/>
                        </a:spcAft>
                        <a:buClrTx/>
                        <a:buSzTx/>
                        <a:buFontTx/>
                        <a:buNone/>
                        <a:tabLst/>
                        <a:defRPr/>
                      </a:pPr>
                      <a:endParaRPr lang="zh-CN" altLang="en-US" sz="1200" dirty="0">
                        <a:latin typeface="BIZ UDPゴシック" panose="020B0400000000000000" pitchFamily="50" charset="-128"/>
                        <a:ea typeface="BIZ UDPゴシック" panose="020B0400000000000000" pitchFamily="50" charset="-128"/>
                      </a:endParaRPr>
                    </a:p>
                  </a:txBody>
                  <a:tcPr marL="47625" marR="47625" marT="95250" marB="95250" anchor="ctr"/>
                </a:tc>
                <a:extLst>
                  <a:ext uri="{0D108BD9-81ED-4DB2-BD59-A6C34878D82A}">
                    <a16:rowId xmlns:a16="http://schemas.microsoft.com/office/drawing/2014/main" val="1727323007"/>
                  </a:ext>
                </a:extLst>
              </a:tr>
            </a:tbl>
          </a:graphicData>
        </a:graphic>
      </p:graphicFrame>
    </p:spTree>
    <p:extLst>
      <p:ext uri="{BB962C8B-B14F-4D97-AF65-F5344CB8AC3E}">
        <p14:creationId xmlns:p14="http://schemas.microsoft.com/office/powerpoint/2010/main" val="2740487046"/>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TotalTime>
  <Words>3384</Words>
  <Application>Microsoft Office PowerPoint</Application>
  <PresentationFormat>ユーザー設定</PresentationFormat>
  <Paragraphs>499</Paragraphs>
  <Slides>16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BIZ UDP明朝 Medium</vt:lpstr>
      <vt:lpstr>BIZ UD明朝 Medium</vt:lpstr>
      <vt:lpstr>Arial</vt:lpstr>
      <vt:lpstr>Calibri</vt:lpstr>
      <vt:lpstr>Calibri Light</vt:lpstr>
      <vt:lpstr>Office Theme</vt:lpstr>
      <vt:lpstr>弁護士費用のご案内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弁護士費用のご案内</dc:title>
  <dc:creator>渡邊涼平</dc:creator>
  <cp:lastModifiedBy>Ryohei Watanabe</cp:lastModifiedBy>
  <cp:revision>35</cp:revision>
  <dcterms:created xsi:type="dcterms:W3CDTF">2020-04-11T05:59:20Z</dcterms:created>
  <dcterms:modified xsi:type="dcterms:W3CDTF">2020-04-22T03:11:28Z</dcterms:modified>
</cp:coreProperties>
</file>